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47"/>
  </p:notesMasterIdLst>
  <p:sldIdLst>
    <p:sldId id="256" r:id="rId2"/>
    <p:sldId id="257" r:id="rId3"/>
    <p:sldId id="268" r:id="rId4"/>
    <p:sldId id="263" r:id="rId5"/>
    <p:sldId id="281" r:id="rId6"/>
    <p:sldId id="270" r:id="rId7"/>
    <p:sldId id="286" r:id="rId8"/>
    <p:sldId id="298" r:id="rId9"/>
    <p:sldId id="299" r:id="rId10"/>
    <p:sldId id="283" r:id="rId11"/>
    <p:sldId id="284" r:id="rId12"/>
    <p:sldId id="285" r:id="rId13"/>
    <p:sldId id="297" r:id="rId14"/>
    <p:sldId id="287" r:id="rId15"/>
    <p:sldId id="288" r:id="rId16"/>
    <p:sldId id="289" r:id="rId17"/>
    <p:sldId id="290" r:id="rId18"/>
    <p:sldId id="313" r:id="rId19"/>
    <p:sldId id="291" r:id="rId20"/>
    <p:sldId id="292" r:id="rId21"/>
    <p:sldId id="293" r:id="rId22"/>
    <p:sldId id="295" r:id="rId23"/>
    <p:sldId id="296" r:id="rId24"/>
    <p:sldId id="279" r:id="rId25"/>
    <p:sldId id="300" r:id="rId26"/>
    <p:sldId id="258" r:id="rId27"/>
    <p:sldId id="301" r:id="rId28"/>
    <p:sldId id="269" r:id="rId29"/>
    <p:sldId id="260" r:id="rId30"/>
    <p:sldId id="302" r:id="rId31"/>
    <p:sldId id="303" r:id="rId32"/>
    <p:sldId id="261" r:id="rId33"/>
    <p:sldId id="304" r:id="rId34"/>
    <p:sldId id="305" r:id="rId35"/>
    <p:sldId id="264" r:id="rId36"/>
    <p:sldId id="306" r:id="rId37"/>
    <p:sldId id="307" r:id="rId38"/>
    <p:sldId id="312" r:id="rId39"/>
    <p:sldId id="275" r:id="rId40"/>
    <p:sldId id="308" r:id="rId41"/>
    <p:sldId id="309" r:id="rId42"/>
    <p:sldId id="310" r:id="rId43"/>
    <p:sldId id="276" r:id="rId44"/>
    <p:sldId id="311" r:id="rId45"/>
    <p:sldId id="294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1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COVID</a:t>
            </a:r>
            <a:r>
              <a:rPr lang="en-US" baseline="0" dirty="0"/>
              <a:t> Effects on Learning</a:t>
            </a:r>
            <a:endParaRPr lang="en-US" dirty="0"/>
          </a:p>
        </c:rich>
      </c:tx>
      <c:layout>
        <c:manualLayout>
          <c:xMode val="edge"/>
          <c:yMode val="edge"/>
          <c:x val="0.27700775098425195"/>
          <c:y val="1.17187492791123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Concerned/Concerned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7000"/>
                    <a:satMod val="100000"/>
                    <a:lumMod val="102000"/>
                  </a:schemeClr>
                </a:gs>
                <a:gs pos="50000">
                  <a:schemeClr val="accent1">
                    <a:shade val="100000"/>
                    <a:satMod val="103000"/>
                    <a:lumMod val="100000"/>
                  </a:schemeClr>
                </a:gs>
                <a:gs pos="100000">
                  <a:schemeClr val="accent1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cat>
            <c:strRef>
              <c:f>Sheet1!$A$2:$A$11</c:f>
              <c:strCache>
                <c:ptCount val="10"/>
                <c:pt idx="0">
                  <c:v>Reliable Internet</c:v>
                </c:pt>
                <c:pt idx="1">
                  <c:v>Learning effectively </c:v>
                </c:pt>
                <c:pt idx="2">
                  <c:v>Access to study space</c:v>
                </c:pt>
                <c:pt idx="3">
                  <c:v>Accessing learning services (tutoring)</c:v>
                </c:pt>
                <c:pt idx="4">
                  <c:v>Accessing library resources</c:v>
                </c:pt>
                <c:pt idx="5">
                  <c:v>Doing well on tests</c:v>
                </c:pt>
                <c:pt idx="6">
                  <c:v>Missing classes</c:v>
                </c:pt>
                <c:pt idx="7">
                  <c:v>Ability to conduct reseearch</c:v>
                </c:pt>
                <c:pt idx="8">
                  <c:v>Getting courses needed for major</c:v>
                </c:pt>
                <c:pt idx="9">
                  <c:v>Interacting with faculty outside of class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37</c:v>
                </c:pt>
                <c:pt idx="1">
                  <c:v>78</c:v>
                </c:pt>
                <c:pt idx="2">
                  <c:v>63</c:v>
                </c:pt>
                <c:pt idx="3">
                  <c:v>56</c:v>
                </c:pt>
                <c:pt idx="4">
                  <c:v>59</c:v>
                </c:pt>
                <c:pt idx="5">
                  <c:v>81</c:v>
                </c:pt>
                <c:pt idx="6">
                  <c:v>49</c:v>
                </c:pt>
                <c:pt idx="7">
                  <c:v>57</c:v>
                </c:pt>
                <c:pt idx="8">
                  <c:v>53</c:v>
                </c:pt>
                <c:pt idx="9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1C-9F49-AC8D-31FF7D7FB7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Concerned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7000"/>
                    <a:satMod val="100000"/>
                    <a:lumMod val="102000"/>
                  </a:schemeClr>
                </a:gs>
                <a:gs pos="50000">
                  <a:schemeClr val="accent2">
                    <a:shade val="100000"/>
                    <a:satMod val="103000"/>
                    <a:lumMod val="100000"/>
                  </a:schemeClr>
                </a:gs>
                <a:gs pos="100000">
                  <a:schemeClr val="accent2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cat>
            <c:strRef>
              <c:f>Sheet1!$A$2:$A$11</c:f>
              <c:strCache>
                <c:ptCount val="10"/>
                <c:pt idx="0">
                  <c:v>Reliable Internet</c:v>
                </c:pt>
                <c:pt idx="1">
                  <c:v>Learning effectively </c:v>
                </c:pt>
                <c:pt idx="2">
                  <c:v>Access to study space</c:v>
                </c:pt>
                <c:pt idx="3">
                  <c:v>Accessing learning services (tutoring)</c:v>
                </c:pt>
                <c:pt idx="4">
                  <c:v>Accessing library resources</c:v>
                </c:pt>
                <c:pt idx="5">
                  <c:v>Doing well on tests</c:v>
                </c:pt>
                <c:pt idx="6">
                  <c:v>Missing classes</c:v>
                </c:pt>
                <c:pt idx="7">
                  <c:v>Ability to conduct reseearch</c:v>
                </c:pt>
                <c:pt idx="8">
                  <c:v>Getting courses needed for major</c:v>
                </c:pt>
                <c:pt idx="9">
                  <c:v>Interacting with faculty outside of class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31</c:v>
                </c:pt>
                <c:pt idx="1">
                  <c:v>16</c:v>
                </c:pt>
                <c:pt idx="2">
                  <c:v>18</c:v>
                </c:pt>
                <c:pt idx="3">
                  <c:v>27</c:v>
                </c:pt>
                <c:pt idx="4">
                  <c:v>24</c:v>
                </c:pt>
                <c:pt idx="5">
                  <c:v>13</c:v>
                </c:pt>
                <c:pt idx="6">
                  <c:v>24</c:v>
                </c:pt>
                <c:pt idx="7">
                  <c:v>22</c:v>
                </c:pt>
                <c:pt idx="8">
                  <c:v>22</c:v>
                </c:pt>
                <c:pt idx="9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1C-9F49-AC8D-31FF7D7FB7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Concerned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7000"/>
                    <a:satMod val="100000"/>
                    <a:lumMod val="102000"/>
                  </a:schemeClr>
                </a:gs>
                <a:gs pos="50000">
                  <a:schemeClr val="accent3">
                    <a:shade val="100000"/>
                    <a:satMod val="103000"/>
                    <a:lumMod val="100000"/>
                  </a:schemeClr>
                </a:gs>
                <a:gs pos="100000">
                  <a:schemeClr val="accent3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cat>
            <c:strRef>
              <c:f>Sheet1!$A$2:$A$11</c:f>
              <c:strCache>
                <c:ptCount val="10"/>
                <c:pt idx="0">
                  <c:v>Reliable Internet</c:v>
                </c:pt>
                <c:pt idx="1">
                  <c:v>Learning effectively </c:v>
                </c:pt>
                <c:pt idx="2">
                  <c:v>Access to study space</c:v>
                </c:pt>
                <c:pt idx="3">
                  <c:v>Accessing learning services (tutoring)</c:v>
                </c:pt>
                <c:pt idx="4">
                  <c:v>Accessing library resources</c:v>
                </c:pt>
                <c:pt idx="5">
                  <c:v>Doing well on tests</c:v>
                </c:pt>
                <c:pt idx="6">
                  <c:v>Missing classes</c:v>
                </c:pt>
                <c:pt idx="7">
                  <c:v>Ability to conduct reseearch</c:v>
                </c:pt>
                <c:pt idx="8">
                  <c:v>Getting courses needed for major</c:v>
                </c:pt>
                <c:pt idx="9">
                  <c:v>Interacting with faculty outside of class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32</c:v>
                </c:pt>
                <c:pt idx="1">
                  <c:v>6</c:v>
                </c:pt>
                <c:pt idx="2">
                  <c:v>19</c:v>
                </c:pt>
                <c:pt idx="3">
                  <c:v>17</c:v>
                </c:pt>
                <c:pt idx="4">
                  <c:v>17</c:v>
                </c:pt>
                <c:pt idx="5">
                  <c:v>6</c:v>
                </c:pt>
                <c:pt idx="6">
                  <c:v>27</c:v>
                </c:pt>
                <c:pt idx="7">
                  <c:v>21</c:v>
                </c:pt>
                <c:pt idx="8">
                  <c:v>25</c:v>
                </c:pt>
                <c:pt idx="9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1C-9F49-AC8D-31FF7D7FB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63785071"/>
        <c:axId val="1163786703"/>
      </c:barChart>
      <c:catAx>
        <c:axId val="1163785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3786703"/>
        <c:crosses val="autoZero"/>
        <c:auto val="1"/>
        <c:lblAlgn val="ctr"/>
        <c:lblOffset val="100"/>
        <c:noMultiLvlLbl val="0"/>
      </c:catAx>
      <c:valAx>
        <c:axId val="1163786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3785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Possible</a:t>
            </a:r>
            <a:r>
              <a:rPr lang="en-US" baseline="0" dirty="0"/>
              <a:t> Effects of COVID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concerned/concerned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Not graduating on time</c:v>
                </c:pt>
                <c:pt idx="1">
                  <c:v>Not attending commencement</c:v>
                </c:pt>
                <c:pt idx="2">
                  <c:v>Losing my job</c:v>
                </c:pt>
                <c:pt idx="3">
                  <c:v>Not getting a job after graduation</c:v>
                </c:pt>
                <c:pt idx="4">
                  <c:v>Paying bills</c:v>
                </c:pt>
                <c:pt idx="5">
                  <c:v>Being isolated from friends</c:v>
                </c:pt>
                <c:pt idx="6">
                  <c:v>Accessing healthcare</c:v>
                </c:pt>
                <c:pt idx="7">
                  <c:v>Meeting basic needs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41</c:v>
                </c:pt>
                <c:pt idx="1">
                  <c:v>53</c:v>
                </c:pt>
                <c:pt idx="2">
                  <c:v>57</c:v>
                </c:pt>
                <c:pt idx="3">
                  <c:v>72</c:v>
                </c:pt>
                <c:pt idx="4">
                  <c:v>70</c:v>
                </c:pt>
                <c:pt idx="5">
                  <c:v>75</c:v>
                </c:pt>
                <c:pt idx="6">
                  <c:v>57</c:v>
                </c:pt>
                <c:pt idx="7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30-ED45-B4F9-B11BB4C8B3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concerned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Not graduating on time</c:v>
                </c:pt>
                <c:pt idx="1">
                  <c:v>Not attending commencement</c:v>
                </c:pt>
                <c:pt idx="2">
                  <c:v>Losing my job</c:v>
                </c:pt>
                <c:pt idx="3">
                  <c:v>Not getting a job after graduation</c:v>
                </c:pt>
                <c:pt idx="4">
                  <c:v>Paying bills</c:v>
                </c:pt>
                <c:pt idx="5">
                  <c:v>Being isolated from friends</c:v>
                </c:pt>
                <c:pt idx="6">
                  <c:v>Accessing healthcare</c:v>
                </c:pt>
                <c:pt idx="7">
                  <c:v>Meeting basic needs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24</c:v>
                </c:pt>
                <c:pt idx="1">
                  <c:v>14</c:v>
                </c:pt>
                <c:pt idx="2">
                  <c:v>12</c:v>
                </c:pt>
                <c:pt idx="3">
                  <c:v>13</c:v>
                </c:pt>
                <c:pt idx="4">
                  <c:v>16</c:v>
                </c:pt>
                <c:pt idx="5">
                  <c:v>17</c:v>
                </c:pt>
                <c:pt idx="6">
                  <c:v>23</c:v>
                </c:pt>
                <c:pt idx="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30-ED45-B4F9-B11BB4C8B3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concerned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Not graduating on time</c:v>
                </c:pt>
                <c:pt idx="1">
                  <c:v>Not attending commencement</c:v>
                </c:pt>
                <c:pt idx="2">
                  <c:v>Losing my job</c:v>
                </c:pt>
                <c:pt idx="3">
                  <c:v>Not getting a job after graduation</c:v>
                </c:pt>
                <c:pt idx="4">
                  <c:v>Paying bills</c:v>
                </c:pt>
                <c:pt idx="5">
                  <c:v>Being isolated from friends</c:v>
                </c:pt>
                <c:pt idx="6">
                  <c:v>Accessing healthcare</c:v>
                </c:pt>
                <c:pt idx="7">
                  <c:v>Meeting basic needs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35</c:v>
                </c:pt>
                <c:pt idx="1">
                  <c:v>33</c:v>
                </c:pt>
                <c:pt idx="2">
                  <c:v>31</c:v>
                </c:pt>
                <c:pt idx="3">
                  <c:v>15</c:v>
                </c:pt>
                <c:pt idx="4">
                  <c:v>14</c:v>
                </c:pt>
                <c:pt idx="5">
                  <c:v>8</c:v>
                </c:pt>
                <c:pt idx="6">
                  <c:v>20</c:v>
                </c:pt>
                <c:pt idx="7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30-ED45-B4F9-B11BB4C8B3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215587087"/>
        <c:axId val="1218615311"/>
      </c:barChart>
      <c:catAx>
        <c:axId val="12155870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8615311"/>
        <c:crosses val="autoZero"/>
        <c:auto val="1"/>
        <c:lblAlgn val="ctr"/>
        <c:lblOffset val="100"/>
        <c:noMultiLvlLbl val="0"/>
      </c:catAx>
      <c:valAx>
        <c:axId val="1218615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558708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B27C2-C236-4B64-A83E-674E5844127E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9053EB8-FEE5-4D09-BF02-1461B055AEAB}">
      <dgm:prSet/>
      <dgm:spPr/>
      <dgm:t>
        <a:bodyPr/>
        <a:lstStyle/>
        <a:p>
          <a:r>
            <a:rPr lang="en-US" dirty="0"/>
            <a:t>Data sources</a:t>
          </a:r>
        </a:p>
      </dgm:t>
    </dgm:pt>
    <dgm:pt modelId="{1BEDC83F-B51D-438B-A243-CBC4615926DB}" type="parTrans" cxnId="{C49D9201-15BC-4903-9B4C-34D6B8D4D871}">
      <dgm:prSet/>
      <dgm:spPr/>
      <dgm:t>
        <a:bodyPr/>
        <a:lstStyle/>
        <a:p>
          <a:endParaRPr lang="en-US"/>
        </a:p>
      </dgm:t>
    </dgm:pt>
    <dgm:pt modelId="{BF8D408C-F706-4AC9-9B38-8B0E613B9B22}" type="sibTrans" cxnId="{C49D9201-15BC-4903-9B4C-34D6B8D4D871}">
      <dgm:prSet/>
      <dgm:spPr/>
      <dgm:t>
        <a:bodyPr/>
        <a:lstStyle/>
        <a:p>
          <a:endParaRPr lang="en-US"/>
        </a:p>
      </dgm:t>
    </dgm:pt>
    <dgm:pt modelId="{5DA56F71-544A-41A8-92C0-4D2476A70D61}">
      <dgm:prSet/>
      <dgm:spPr/>
      <dgm:t>
        <a:bodyPr/>
        <a:lstStyle/>
        <a:p>
          <a:r>
            <a:rPr lang="en-US" dirty="0"/>
            <a:t>Faculty survey distributed via associate deans </a:t>
          </a:r>
        </a:p>
      </dgm:t>
    </dgm:pt>
    <dgm:pt modelId="{738DB9B7-0213-438C-8D27-C83F6AB83F46}" type="parTrans" cxnId="{C75FB2A5-F786-4A07-88AE-FE5D3B9A8284}">
      <dgm:prSet/>
      <dgm:spPr/>
      <dgm:t>
        <a:bodyPr/>
        <a:lstStyle/>
        <a:p>
          <a:endParaRPr lang="en-US"/>
        </a:p>
      </dgm:t>
    </dgm:pt>
    <dgm:pt modelId="{5046F78A-47E8-4CC3-A9DB-3A163AC4E9F6}" type="sibTrans" cxnId="{C75FB2A5-F786-4A07-88AE-FE5D3B9A8284}">
      <dgm:prSet/>
      <dgm:spPr/>
      <dgm:t>
        <a:bodyPr/>
        <a:lstStyle/>
        <a:p>
          <a:endParaRPr lang="en-US"/>
        </a:p>
      </dgm:t>
    </dgm:pt>
    <dgm:pt modelId="{3AFDF102-B758-4C62-AA19-3A6C2DC0A023}">
      <dgm:prSet/>
      <dgm:spPr/>
      <dgm:t>
        <a:bodyPr/>
        <a:lstStyle/>
        <a:p>
          <a:r>
            <a:rPr lang="en-US" dirty="0"/>
            <a:t>University of California Undergraduate Experience Survey (provisional)</a:t>
          </a:r>
        </a:p>
      </dgm:t>
    </dgm:pt>
    <dgm:pt modelId="{F5DF3462-F21F-4BD8-9DE8-2F54AAC35A24}" type="parTrans" cxnId="{F788F123-C445-4B1A-9883-524F1573022A}">
      <dgm:prSet/>
      <dgm:spPr/>
      <dgm:t>
        <a:bodyPr/>
        <a:lstStyle/>
        <a:p>
          <a:endParaRPr lang="en-US"/>
        </a:p>
      </dgm:t>
    </dgm:pt>
    <dgm:pt modelId="{E1309DC5-6BA1-4851-9F7A-EE590EF0D179}" type="sibTrans" cxnId="{F788F123-C445-4B1A-9883-524F1573022A}">
      <dgm:prSet/>
      <dgm:spPr/>
      <dgm:t>
        <a:bodyPr/>
        <a:lstStyle/>
        <a:p>
          <a:endParaRPr lang="en-US"/>
        </a:p>
      </dgm:t>
    </dgm:pt>
    <dgm:pt modelId="{6AC8B65F-7C5C-4C8F-94B7-14F29572DF74}">
      <dgm:prSet/>
      <dgm:spPr/>
      <dgm:t>
        <a:bodyPr/>
        <a:lstStyle/>
        <a:p>
          <a:r>
            <a:rPr lang="en-US"/>
            <a:t>Engagement through UE and partner groups</a:t>
          </a:r>
        </a:p>
      </dgm:t>
    </dgm:pt>
    <dgm:pt modelId="{3D364F05-C7DE-437F-AC80-7567A8589B8C}" type="parTrans" cxnId="{0578C71E-EB41-4042-97FA-6E6F28EC3659}">
      <dgm:prSet/>
      <dgm:spPr/>
      <dgm:t>
        <a:bodyPr/>
        <a:lstStyle/>
        <a:p>
          <a:endParaRPr lang="en-US"/>
        </a:p>
      </dgm:t>
    </dgm:pt>
    <dgm:pt modelId="{569976E8-3923-4DDF-8B50-9079EA74E0DA}" type="sibTrans" cxnId="{0578C71E-EB41-4042-97FA-6E6F28EC3659}">
      <dgm:prSet/>
      <dgm:spPr/>
      <dgm:t>
        <a:bodyPr/>
        <a:lstStyle/>
        <a:p>
          <a:endParaRPr lang="en-US"/>
        </a:p>
      </dgm:t>
    </dgm:pt>
    <dgm:pt modelId="{F5CB2B76-4FAB-7941-A795-3FD330BD2F51}" type="pres">
      <dgm:prSet presAssocID="{D07B27C2-C236-4B64-A83E-674E5844127E}" presName="linear" presStyleCnt="0">
        <dgm:presLayoutVars>
          <dgm:dir/>
          <dgm:animLvl val="lvl"/>
          <dgm:resizeHandles val="exact"/>
        </dgm:presLayoutVars>
      </dgm:prSet>
      <dgm:spPr/>
    </dgm:pt>
    <dgm:pt modelId="{43FAF429-54FA-064B-A3C7-EDEA86B086B0}" type="pres">
      <dgm:prSet presAssocID="{09053EB8-FEE5-4D09-BF02-1461B055AEAB}" presName="parentLin" presStyleCnt="0"/>
      <dgm:spPr/>
    </dgm:pt>
    <dgm:pt modelId="{A5787938-5020-E149-A9DF-80C27DD9F0B2}" type="pres">
      <dgm:prSet presAssocID="{09053EB8-FEE5-4D09-BF02-1461B055AEAB}" presName="parentLeftMargin" presStyleLbl="node1" presStyleIdx="0" presStyleCnt="1"/>
      <dgm:spPr/>
    </dgm:pt>
    <dgm:pt modelId="{F8AE3A8C-4C61-E748-988F-A10CDE63B91B}" type="pres">
      <dgm:prSet presAssocID="{09053EB8-FEE5-4D09-BF02-1461B055AEA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F9C62CB-520E-6447-B283-3817107F2650}" type="pres">
      <dgm:prSet presAssocID="{09053EB8-FEE5-4D09-BF02-1461B055AEAB}" presName="negativeSpace" presStyleCnt="0"/>
      <dgm:spPr/>
    </dgm:pt>
    <dgm:pt modelId="{6596B4CE-5688-4A4C-8E39-B6CF22A4C187}" type="pres">
      <dgm:prSet presAssocID="{09053EB8-FEE5-4D09-BF02-1461B055AEA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49D9201-15BC-4903-9B4C-34D6B8D4D871}" srcId="{D07B27C2-C236-4B64-A83E-674E5844127E}" destId="{09053EB8-FEE5-4D09-BF02-1461B055AEAB}" srcOrd="0" destOrd="0" parTransId="{1BEDC83F-B51D-438B-A243-CBC4615926DB}" sibTransId="{BF8D408C-F706-4AC9-9B38-8B0E613B9B22}"/>
    <dgm:cxn modelId="{818B3F1C-1B83-D047-9C9C-17CE9D7716EB}" type="presOf" srcId="{6AC8B65F-7C5C-4C8F-94B7-14F29572DF74}" destId="{6596B4CE-5688-4A4C-8E39-B6CF22A4C187}" srcOrd="0" destOrd="2" presId="urn:microsoft.com/office/officeart/2005/8/layout/list1"/>
    <dgm:cxn modelId="{0578C71E-EB41-4042-97FA-6E6F28EC3659}" srcId="{09053EB8-FEE5-4D09-BF02-1461B055AEAB}" destId="{6AC8B65F-7C5C-4C8F-94B7-14F29572DF74}" srcOrd="2" destOrd="0" parTransId="{3D364F05-C7DE-437F-AC80-7567A8589B8C}" sibTransId="{569976E8-3923-4DDF-8B50-9079EA74E0DA}"/>
    <dgm:cxn modelId="{F788F123-C445-4B1A-9883-524F1573022A}" srcId="{09053EB8-FEE5-4D09-BF02-1461B055AEAB}" destId="{3AFDF102-B758-4C62-AA19-3A6C2DC0A023}" srcOrd="1" destOrd="0" parTransId="{F5DF3462-F21F-4BD8-9DE8-2F54AAC35A24}" sibTransId="{E1309DC5-6BA1-4851-9F7A-EE590EF0D179}"/>
    <dgm:cxn modelId="{F1DFAB49-53FC-2544-97A3-0CCC55CE88B0}" type="presOf" srcId="{09053EB8-FEE5-4D09-BF02-1461B055AEAB}" destId="{F8AE3A8C-4C61-E748-988F-A10CDE63B91B}" srcOrd="1" destOrd="0" presId="urn:microsoft.com/office/officeart/2005/8/layout/list1"/>
    <dgm:cxn modelId="{ADE3065C-804A-AB48-B134-2E29DA82AF4C}" type="presOf" srcId="{3AFDF102-B758-4C62-AA19-3A6C2DC0A023}" destId="{6596B4CE-5688-4A4C-8E39-B6CF22A4C187}" srcOrd="0" destOrd="1" presId="urn:microsoft.com/office/officeart/2005/8/layout/list1"/>
    <dgm:cxn modelId="{C75FB2A5-F786-4A07-88AE-FE5D3B9A8284}" srcId="{09053EB8-FEE5-4D09-BF02-1461B055AEAB}" destId="{5DA56F71-544A-41A8-92C0-4D2476A70D61}" srcOrd="0" destOrd="0" parTransId="{738DB9B7-0213-438C-8D27-C83F6AB83F46}" sibTransId="{5046F78A-47E8-4CC3-A9DB-3A163AC4E9F6}"/>
    <dgm:cxn modelId="{549900CA-399D-EC41-8402-377E2D7E6050}" type="presOf" srcId="{5DA56F71-544A-41A8-92C0-4D2476A70D61}" destId="{6596B4CE-5688-4A4C-8E39-B6CF22A4C187}" srcOrd="0" destOrd="0" presId="urn:microsoft.com/office/officeart/2005/8/layout/list1"/>
    <dgm:cxn modelId="{80A67DD0-A64B-494C-A32D-AD678FA849BD}" type="presOf" srcId="{D07B27C2-C236-4B64-A83E-674E5844127E}" destId="{F5CB2B76-4FAB-7941-A795-3FD330BD2F51}" srcOrd="0" destOrd="0" presId="urn:microsoft.com/office/officeart/2005/8/layout/list1"/>
    <dgm:cxn modelId="{A87B24FE-15B1-534B-AA30-119AC240EE78}" type="presOf" srcId="{09053EB8-FEE5-4D09-BF02-1461B055AEAB}" destId="{A5787938-5020-E149-A9DF-80C27DD9F0B2}" srcOrd="0" destOrd="0" presId="urn:microsoft.com/office/officeart/2005/8/layout/list1"/>
    <dgm:cxn modelId="{47572BBD-CAA5-BC49-ADFE-48F910D24AE3}" type="presParOf" srcId="{F5CB2B76-4FAB-7941-A795-3FD330BD2F51}" destId="{43FAF429-54FA-064B-A3C7-EDEA86B086B0}" srcOrd="0" destOrd="0" presId="urn:microsoft.com/office/officeart/2005/8/layout/list1"/>
    <dgm:cxn modelId="{22FAC686-E609-4A45-9CE0-A6D0C2192DDD}" type="presParOf" srcId="{43FAF429-54FA-064B-A3C7-EDEA86B086B0}" destId="{A5787938-5020-E149-A9DF-80C27DD9F0B2}" srcOrd="0" destOrd="0" presId="urn:microsoft.com/office/officeart/2005/8/layout/list1"/>
    <dgm:cxn modelId="{82363CA7-4495-3641-A2B1-8E9F6D61B51A}" type="presParOf" srcId="{43FAF429-54FA-064B-A3C7-EDEA86B086B0}" destId="{F8AE3A8C-4C61-E748-988F-A10CDE63B91B}" srcOrd="1" destOrd="0" presId="urn:microsoft.com/office/officeart/2005/8/layout/list1"/>
    <dgm:cxn modelId="{D35B00D3-B955-FC43-8D45-126492C8DE72}" type="presParOf" srcId="{F5CB2B76-4FAB-7941-A795-3FD330BD2F51}" destId="{3F9C62CB-520E-6447-B283-3817107F2650}" srcOrd="1" destOrd="0" presId="urn:microsoft.com/office/officeart/2005/8/layout/list1"/>
    <dgm:cxn modelId="{876111B4-9196-D645-B209-8C3239359C0A}" type="presParOf" srcId="{F5CB2B76-4FAB-7941-A795-3FD330BD2F51}" destId="{6596B4CE-5688-4A4C-8E39-B6CF22A4C18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7B27C2-C236-4B64-A83E-674E5844127E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9053EB8-FEE5-4D09-BF02-1461B055AEAB}">
      <dgm:prSet/>
      <dgm:spPr/>
      <dgm:t>
        <a:bodyPr/>
        <a:lstStyle/>
        <a:p>
          <a:r>
            <a:rPr lang="en-US" dirty="0"/>
            <a:t>Campus Survey</a:t>
          </a:r>
        </a:p>
      </dgm:t>
    </dgm:pt>
    <dgm:pt modelId="{1BEDC83F-B51D-438B-A243-CBC4615926DB}" type="parTrans" cxnId="{C49D9201-15BC-4903-9B4C-34D6B8D4D871}">
      <dgm:prSet/>
      <dgm:spPr/>
      <dgm:t>
        <a:bodyPr/>
        <a:lstStyle/>
        <a:p>
          <a:endParaRPr lang="en-US"/>
        </a:p>
      </dgm:t>
    </dgm:pt>
    <dgm:pt modelId="{BF8D408C-F706-4AC9-9B38-8B0E613B9B22}" type="sibTrans" cxnId="{C49D9201-15BC-4903-9B4C-34D6B8D4D871}">
      <dgm:prSet/>
      <dgm:spPr/>
      <dgm:t>
        <a:bodyPr/>
        <a:lstStyle/>
        <a:p>
          <a:endParaRPr lang="en-US"/>
        </a:p>
      </dgm:t>
    </dgm:pt>
    <dgm:pt modelId="{6AC8B65F-7C5C-4C8F-94B7-14F29572DF74}">
      <dgm:prSet/>
      <dgm:spPr/>
      <dgm:t>
        <a:bodyPr/>
        <a:lstStyle/>
        <a:p>
          <a:r>
            <a:rPr lang="en-US" dirty="0"/>
            <a:t>90% Indicated College</a:t>
          </a:r>
        </a:p>
      </dgm:t>
    </dgm:pt>
    <dgm:pt modelId="{3D364F05-C7DE-437F-AC80-7567A8589B8C}" type="parTrans" cxnId="{0578C71E-EB41-4042-97FA-6E6F28EC3659}">
      <dgm:prSet/>
      <dgm:spPr/>
      <dgm:t>
        <a:bodyPr/>
        <a:lstStyle/>
        <a:p>
          <a:endParaRPr lang="en-US"/>
        </a:p>
      </dgm:t>
    </dgm:pt>
    <dgm:pt modelId="{569976E8-3923-4DDF-8B50-9079EA74E0DA}" type="sibTrans" cxnId="{0578C71E-EB41-4042-97FA-6E6F28EC3659}">
      <dgm:prSet/>
      <dgm:spPr/>
      <dgm:t>
        <a:bodyPr/>
        <a:lstStyle/>
        <a:p>
          <a:endParaRPr lang="en-US"/>
        </a:p>
      </dgm:t>
    </dgm:pt>
    <dgm:pt modelId="{E48B9A70-62E0-4E96-9237-CC1CA6A5C1B4}">
      <dgm:prSet/>
      <dgm:spPr/>
      <dgm:t>
        <a:bodyPr/>
        <a:lstStyle/>
        <a:p>
          <a:r>
            <a:rPr lang="en-US" dirty="0"/>
            <a:t>Distributed via associate deans</a:t>
          </a:r>
        </a:p>
      </dgm:t>
    </dgm:pt>
    <dgm:pt modelId="{98B1B979-10BD-482F-ACE1-0CEA5D08B9A3}" type="parTrans" cxnId="{EF1E0417-AD49-4FF0-9605-B74ECFEC62A8}">
      <dgm:prSet/>
      <dgm:spPr/>
      <dgm:t>
        <a:bodyPr/>
        <a:lstStyle/>
        <a:p>
          <a:endParaRPr lang="en-US"/>
        </a:p>
      </dgm:t>
    </dgm:pt>
    <dgm:pt modelId="{5FEC553F-2A93-4C97-8497-3ACAA1732A1D}" type="sibTrans" cxnId="{EF1E0417-AD49-4FF0-9605-B74ECFEC62A8}">
      <dgm:prSet/>
      <dgm:spPr/>
      <dgm:t>
        <a:bodyPr/>
        <a:lstStyle/>
        <a:p>
          <a:endParaRPr lang="en-US"/>
        </a:p>
      </dgm:t>
    </dgm:pt>
    <dgm:pt modelId="{C4C0F553-3594-4F16-8FA8-03BC2E0099B2}">
      <dgm:prSet/>
      <dgm:spPr/>
      <dgm:t>
        <a:bodyPr/>
        <a:lstStyle/>
        <a:p>
          <a:r>
            <a:rPr lang="en-US" dirty="0"/>
            <a:t>228 responses, 89% teaching in spring</a:t>
          </a:r>
        </a:p>
      </dgm:t>
    </dgm:pt>
    <dgm:pt modelId="{D367C9E7-E8F3-44D5-8907-04C95E115765}" type="parTrans" cxnId="{822F22CE-808C-4EF5-A3C5-2BD08D037B75}">
      <dgm:prSet/>
      <dgm:spPr/>
      <dgm:t>
        <a:bodyPr/>
        <a:lstStyle/>
        <a:p>
          <a:endParaRPr lang="en-US"/>
        </a:p>
      </dgm:t>
    </dgm:pt>
    <dgm:pt modelId="{FA0CCF0A-E2F7-451F-BF1E-4318451747B8}" type="sibTrans" cxnId="{822F22CE-808C-4EF5-A3C5-2BD08D037B75}">
      <dgm:prSet/>
      <dgm:spPr/>
      <dgm:t>
        <a:bodyPr/>
        <a:lstStyle/>
        <a:p>
          <a:endParaRPr lang="en-US"/>
        </a:p>
      </dgm:t>
    </dgm:pt>
    <dgm:pt modelId="{F5CB2B76-4FAB-7941-A795-3FD330BD2F51}" type="pres">
      <dgm:prSet presAssocID="{D07B27C2-C236-4B64-A83E-674E5844127E}" presName="linear" presStyleCnt="0">
        <dgm:presLayoutVars>
          <dgm:dir/>
          <dgm:animLvl val="lvl"/>
          <dgm:resizeHandles val="exact"/>
        </dgm:presLayoutVars>
      </dgm:prSet>
      <dgm:spPr/>
    </dgm:pt>
    <dgm:pt modelId="{43FAF429-54FA-064B-A3C7-EDEA86B086B0}" type="pres">
      <dgm:prSet presAssocID="{09053EB8-FEE5-4D09-BF02-1461B055AEAB}" presName="parentLin" presStyleCnt="0"/>
      <dgm:spPr/>
    </dgm:pt>
    <dgm:pt modelId="{A5787938-5020-E149-A9DF-80C27DD9F0B2}" type="pres">
      <dgm:prSet presAssocID="{09053EB8-FEE5-4D09-BF02-1461B055AEAB}" presName="parentLeftMargin" presStyleLbl="node1" presStyleIdx="0" presStyleCnt="1"/>
      <dgm:spPr/>
    </dgm:pt>
    <dgm:pt modelId="{F8AE3A8C-4C61-E748-988F-A10CDE63B91B}" type="pres">
      <dgm:prSet presAssocID="{09053EB8-FEE5-4D09-BF02-1461B055AEAB}" presName="parentText" presStyleLbl="node1" presStyleIdx="0" presStyleCnt="1" custScaleX="116096">
        <dgm:presLayoutVars>
          <dgm:chMax val="0"/>
          <dgm:bulletEnabled val="1"/>
        </dgm:presLayoutVars>
      </dgm:prSet>
      <dgm:spPr/>
    </dgm:pt>
    <dgm:pt modelId="{3F9C62CB-520E-6447-B283-3817107F2650}" type="pres">
      <dgm:prSet presAssocID="{09053EB8-FEE5-4D09-BF02-1461B055AEAB}" presName="negativeSpace" presStyleCnt="0"/>
      <dgm:spPr/>
    </dgm:pt>
    <dgm:pt modelId="{6596B4CE-5688-4A4C-8E39-B6CF22A4C187}" type="pres">
      <dgm:prSet presAssocID="{09053EB8-FEE5-4D09-BF02-1461B055AEA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49D9201-15BC-4903-9B4C-34D6B8D4D871}" srcId="{D07B27C2-C236-4B64-A83E-674E5844127E}" destId="{09053EB8-FEE5-4D09-BF02-1461B055AEAB}" srcOrd="0" destOrd="0" parTransId="{1BEDC83F-B51D-438B-A243-CBC4615926DB}" sibTransId="{BF8D408C-F706-4AC9-9B38-8B0E613B9B22}"/>
    <dgm:cxn modelId="{EF1E0417-AD49-4FF0-9605-B74ECFEC62A8}" srcId="{09053EB8-FEE5-4D09-BF02-1461B055AEAB}" destId="{E48B9A70-62E0-4E96-9237-CC1CA6A5C1B4}" srcOrd="0" destOrd="0" parTransId="{98B1B979-10BD-482F-ACE1-0CEA5D08B9A3}" sibTransId="{5FEC553F-2A93-4C97-8497-3ACAA1732A1D}"/>
    <dgm:cxn modelId="{818B3F1C-1B83-D047-9C9C-17CE9D7716EB}" type="presOf" srcId="{6AC8B65F-7C5C-4C8F-94B7-14F29572DF74}" destId="{6596B4CE-5688-4A4C-8E39-B6CF22A4C187}" srcOrd="0" destOrd="2" presId="urn:microsoft.com/office/officeart/2005/8/layout/list1"/>
    <dgm:cxn modelId="{0578C71E-EB41-4042-97FA-6E6F28EC3659}" srcId="{09053EB8-FEE5-4D09-BF02-1461B055AEAB}" destId="{6AC8B65F-7C5C-4C8F-94B7-14F29572DF74}" srcOrd="2" destOrd="0" parTransId="{3D364F05-C7DE-437F-AC80-7567A8589B8C}" sibTransId="{569976E8-3923-4DDF-8B50-9079EA74E0DA}"/>
    <dgm:cxn modelId="{F1DFAB49-53FC-2544-97A3-0CCC55CE88B0}" type="presOf" srcId="{09053EB8-FEE5-4D09-BF02-1461B055AEAB}" destId="{F8AE3A8C-4C61-E748-988F-A10CDE63B91B}" srcOrd="1" destOrd="0" presId="urn:microsoft.com/office/officeart/2005/8/layout/list1"/>
    <dgm:cxn modelId="{047B5370-7317-4DA9-81FF-64BD60CCEB4C}" type="presOf" srcId="{E48B9A70-62E0-4E96-9237-CC1CA6A5C1B4}" destId="{6596B4CE-5688-4A4C-8E39-B6CF22A4C187}" srcOrd="0" destOrd="0" presId="urn:microsoft.com/office/officeart/2005/8/layout/list1"/>
    <dgm:cxn modelId="{822F22CE-808C-4EF5-A3C5-2BD08D037B75}" srcId="{09053EB8-FEE5-4D09-BF02-1461B055AEAB}" destId="{C4C0F553-3594-4F16-8FA8-03BC2E0099B2}" srcOrd="1" destOrd="0" parTransId="{D367C9E7-E8F3-44D5-8907-04C95E115765}" sibTransId="{FA0CCF0A-E2F7-451F-BF1E-4318451747B8}"/>
    <dgm:cxn modelId="{80A67DD0-A64B-494C-A32D-AD678FA849BD}" type="presOf" srcId="{D07B27C2-C236-4B64-A83E-674E5844127E}" destId="{F5CB2B76-4FAB-7941-A795-3FD330BD2F51}" srcOrd="0" destOrd="0" presId="urn:microsoft.com/office/officeart/2005/8/layout/list1"/>
    <dgm:cxn modelId="{66C5CFF5-5256-4C9C-8630-CAF2C5D8260D}" type="presOf" srcId="{C4C0F553-3594-4F16-8FA8-03BC2E0099B2}" destId="{6596B4CE-5688-4A4C-8E39-B6CF22A4C187}" srcOrd="0" destOrd="1" presId="urn:microsoft.com/office/officeart/2005/8/layout/list1"/>
    <dgm:cxn modelId="{A87B24FE-15B1-534B-AA30-119AC240EE78}" type="presOf" srcId="{09053EB8-FEE5-4D09-BF02-1461B055AEAB}" destId="{A5787938-5020-E149-A9DF-80C27DD9F0B2}" srcOrd="0" destOrd="0" presId="urn:microsoft.com/office/officeart/2005/8/layout/list1"/>
    <dgm:cxn modelId="{47572BBD-CAA5-BC49-ADFE-48F910D24AE3}" type="presParOf" srcId="{F5CB2B76-4FAB-7941-A795-3FD330BD2F51}" destId="{43FAF429-54FA-064B-A3C7-EDEA86B086B0}" srcOrd="0" destOrd="0" presId="urn:microsoft.com/office/officeart/2005/8/layout/list1"/>
    <dgm:cxn modelId="{22FAC686-E609-4A45-9CE0-A6D0C2192DDD}" type="presParOf" srcId="{43FAF429-54FA-064B-A3C7-EDEA86B086B0}" destId="{A5787938-5020-E149-A9DF-80C27DD9F0B2}" srcOrd="0" destOrd="0" presId="urn:microsoft.com/office/officeart/2005/8/layout/list1"/>
    <dgm:cxn modelId="{82363CA7-4495-3641-A2B1-8E9F6D61B51A}" type="presParOf" srcId="{43FAF429-54FA-064B-A3C7-EDEA86B086B0}" destId="{F8AE3A8C-4C61-E748-988F-A10CDE63B91B}" srcOrd="1" destOrd="0" presId="urn:microsoft.com/office/officeart/2005/8/layout/list1"/>
    <dgm:cxn modelId="{D35B00D3-B955-FC43-8D45-126492C8DE72}" type="presParOf" srcId="{F5CB2B76-4FAB-7941-A795-3FD330BD2F51}" destId="{3F9C62CB-520E-6447-B283-3817107F2650}" srcOrd="1" destOrd="0" presId="urn:microsoft.com/office/officeart/2005/8/layout/list1"/>
    <dgm:cxn modelId="{876111B4-9196-D645-B209-8C3239359C0A}" type="presParOf" srcId="{F5CB2B76-4FAB-7941-A795-3FD330BD2F51}" destId="{6596B4CE-5688-4A4C-8E39-B6CF22A4C18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5072F5-26A3-4CF7-9757-9BAF597D685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2498F51-667B-4127-A639-AB53C8549F40}">
      <dgm:prSet/>
      <dgm:spPr/>
      <dgm:t>
        <a:bodyPr/>
        <a:lstStyle/>
        <a:p>
          <a:pPr>
            <a:defRPr cap="all"/>
          </a:pPr>
          <a:r>
            <a:rPr lang="en-US"/>
            <a:t>Lab/fieldwork online</a:t>
          </a:r>
        </a:p>
      </dgm:t>
    </dgm:pt>
    <dgm:pt modelId="{F2ED5D8A-21D4-4FF0-94FD-334F1BD9A594}" type="parTrans" cxnId="{87C23A4E-55DA-4951-993A-916C60614B51}">
      <dgm:prSet/>
      <dgm:spPr/>
      <dgm:t>
        <a:bodyPr/>
        <a:lstStyle/>
        <a:p>
          <a:endParaRPr lang="en-US"/>
        </a:p>
      </dgm:t>
    </dgm:pt>
    <dgm:pt modelId="{89A7DBA5-287A-4B8C-B392-EBA86C662B09}" type="sibTrans" cxnId="{87C23A4E-55DA-4951-993A-916C60614B51}">
      <dgm:prSet/>
      <dgm:spPr/>
      <dgm:t>
        <a:bodyPr/>
        <a:lstStyle/>
        <a:p>
          <a:endParaRPr lang="en-US"/>
        </a:p>
      </dgm:t>
    </dgm:pt>
    <dgm:pt modelId="{3407F051-CF62-4B61-A1B7-8CE25CE5D33D}">
      <dgm:prSet/>
      <dgm:spPr/>
      <dgm:t>
        <a:bodyPr/>
        <a:lstStyle/>
        <a:p>
          <a:pPr>
            <a:defRPr cap="all"/>
          </a:pPr>
          <a:r>
            <a:rPr lang="en-US"/>
            <a:t>Student technology access</a:t>
          </a:r>
        </a:p>
      </dgm:t>
    </dgm:pt>
    <dgm:pt modelId="{6F0F12CA-398F-4EB5-A198-B20C42F9F358}" type="parTrans" cxnId="{3CD09955-1841-414F-A8D7-010B8ADC3127}">
      <dgm:prSet/>
      <dgm:spPr/>
      <dgm:t>
        <a:bodyPr/>
        <a:lstStyle/>
        <a:p>
          <a:endParaRPr lang="en-US"/>
        </a:p>
      </dgm:t>
    </dgm:pt>
    <dgm:pt modelId="{836CF42D-AA45-4B77-BAE6-34DFB6387868}" type="sibTrans" cxnId="{3CD09955-1841-414F-A8D7-010B8ADC3127}">
      <dgm:prSet/>
      <dgm:spPr/>
      <dgm:t>
        <a:bodyPr/>
        <a:lstStyle/>
        <a:p>
          <a:endParaRPr lang="en-US"/>
        </a:p>
      </dgm:t>
    </dgm:pt>
    <dgm:pt modelId="{7ED38421-9DFA-4BF5-BAC1-108E248ECC45}">
      <dgm:prSet/>
      <dgm:spPr/>
      <dgm:t>
        <a:bodyPr/>
        <a:lstStyle/>
        <a:p>
          <a:pPr>
            <a:defRPr cap="all"/>
          </a:pPr>
          <a:r>
            <a:rPr lang="en-US"/>
            <a:t>Synchronous attendance</a:t>
          </a:r>
        </a:p>
      </dgm:t>
    </dgm:pt>
    <dgm:pt modelId="{B7666AC1-38D8-4DB2-80E1-C17080AA2D76}" type="parTrans" cxnId="{C09AB991-B863-432D-8DCE-ED5AD890936F}">
      <dgm:prSet/>
      <dgm:spPr/>
      <dgm:t>
        <a:bodyPr/>
        <a:lstStyle/>
        <a:p>
          <a:endParaRPr lang="en-US"/>
        </a:p>
      </dgm:t>
    </dgm:pt>
    <dgm:pt modelId="{958E81E6-414A-4E8C-BA09-0CA99937894B}" type="sibTrans" cxnId="{C09AB991-B863-432D-8DCE-ED5AD890936F}">
      <dgm:prSet/>
      <dgm:spPr/>
      <dgm:t>
        <a:bodyPr/>
        <a:lstStyle/>
        <a:p>
          <a:endParaRPr lang="en-US"/>
        </a:p>
      </dgm:t>
    </dgm:pt>
    <dgm:pt modelId="{DC23BB03-8CD0-4075-8DC5-8D4B05D4885A}">
      <dgm:prSet/>
      <dgm:spPr/>
      <dgm:t>
        <a:bodyPr/>
        <a:lstStyle/>
        <a:p>
          <a:pPr>
            <a:defRPr cap="all"/>
          </a:pPr>
          <a:r>
            <a:rPr lang="en-US"/>
            <a:t>Unsure</a:t>
          </a:r>
        </a:p>
      </dgm:t>
    </dgm:pt>
    <dgm:pt modelId="{1EA39B3F-2BAD-4001-A732-EC6F5E853684}" type="parTrans" cxnId="{805E73E1-148F-47F3-AA95-09B589C67180}">
      <dgm:prSet/>
      <dgm:spPr/>
      <dgm:t>
        <a:bodyPr/>
        <a:lstStyle/>
        <a:p>
          <a:endParaRPr lang="en-US"/>
        </a:p>
      </dgm:t>
    </dgm:pt>
    <dgm:pt modelId="{C01693E3-D313-42CD-BF43-C707EA1F41CD}" type="sibTrans" cxnId="{805E73E1-148F-47F3-AA95-09B589C67180}">
      <dgm:prSet/>
      <dgm:spPr/>
      <dgm:t>
        <a:bodyPr/>
        <a:lstStyle/>
        <a:p>
          <a:endParaRPr lang="en-US"/>
        </a:p>
      </dgm:t>
    </dgm:pt>
    <dgm:pt modelId="{595D7AD6-9EA7-4136-A47B-54C2AB53C2F0}" type="pres">
      <dgm:prSet presAssocID="{5B5072F5-26A3-4CF7-9757-9BAF597D6857}" presName="root" presStyleCnt="0">
        <dgm:presLayoutVars>
          <dgm:dir/>
          <dgm:resizeHandles val="exact"/>
        </dgm:presLayoutVars>
      </dgm:prSet>
      <dgm:spPr/>
    </dgm:pt>
    <dgm:pt modelId="{AE1E601E-2A8D-4C8E-AA03-639FC4A1A7B9}" type="pres">
      <dgm:prSet presAssocID="{A2498F51-667B-4127-A639-AB53C8549F40}" presName="compNode" presStyleCnt="0"/>
      <dgm:spPr/>
    </dgm:pt>
    <dgm:pt modelId="{081C222C-A295-492F-8872-8E3DACF0FD54}" type="pres">
      <dgm:prSet presAssocID="{A2498F51-667B-4127-A639-AB53C8549F40}" presName="iconBgRect" presStyleLbl="bgShp" presStyleIdx="0" presStyleCnt="4"/>
      <dgm:spPr/>
    </dgm:pt>
    <dgm:pt modelId="{68138F01-5CEA-40B7-9FE8-60EB6EC4B09A}" type="pres">
      <dgm:prSet presAssocID="{A2498F51-667B-4127-A639-AB53C8549F4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7134270F-6DA3-4487-9112-C4C77171A96F}" type="pres">
      <dgm:prSet presAssocID="{A2498F51-667B-4127-A639-AB53C8549F40}" presName="spaceRect" presStyleCnt="0"/>
      <dgm:spPr/>
    </dgm:pt>
    <dgm:pt modelId="{0449B622-6D0F-4DA3-A9C0-15B08430AA2B}" type="pres">
      <dgm:prSet presAssocID="{A2498F51-667B-4127-A639-AB53C8549F40}" presName="textRect" presStyleLbl="revTx" presStyleIdx="0" presStyleCnt="4">
        <dgm:presLayoutVars>
          <dgm:chMax val="1"/>
          <dgm:chPref val="1"/>
        </dgm:presLayoutVars>
      </dgm:prSet>
      <dgm:spPr/>
    </dgm:pt>
    <dgm:pt modelId="{026232F0-886B-466D-A495-397D6D1B62E7}" type="pres">
      <dgm:prSet presAssocID="{89A7DBA5-287A-4B8C-B392-EBA86C662B09}" presName="sibTrans" presStyleCnt="0"/>
      <dgm:spPr/>
    </dgm:pt>
    <dgm:pt modelId="{AF78A184-EEA4-4E92-A960-A16717E766E7}" type="pres">
      <dgm:prSet presAssocID="{3407F051-CF62-4B61-A1B7-8CE25CE5D33D}" presName="compNode" presStyleCnt="0"/>
      <dgm:spPr/>
    </dgm:pt>
    <dgm:pt modelId="{D5E748C5-9725-4F33-9DC3-AD0F395F795C}" type="pres">
      <dgm:prSet presAssocID="{3407F051-CF62-4B61-A1B7-8CE25CE5D33D}" presName="iconBgRect" presStyleLbl="bgShp" presStyleIdx="1" presStyleCnt="4"/>
      <dgm:spPr/>
    </dgm:pt>
    <dgm:pt modelId="{61A7C2C1-A53B-46F9-8905-571AE263A639}" type="pres">
      <dgm:prSet presAssocID="{3407F051-CF62-4B61-A1B7-8CE25CE5D33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C1958FC2-BDA6-4922-9A26-4C664F367907}" type="pres">
      <dgm:prSet presAssocID="{3407F051-CF62-4B61-A1B7-8CE25CE5D33D}" presName="spaceRect" presStyleCnt="0"/>
      <dgm:spPr/>
    </dgm:pt>
    <dgm:pt modelId="{530F6870-FBDC-4704-9B3D-463DA4513E0E}" type="pres">
      <dgm:prSet presAssocID="{3407F051-CF62-4B61-A1B7-8CE25CE5D33D}" presName="textRect" presStyleLbl="revTx" presStyleIdx="1" presStyleCnt="4">
        <dgm:presLayoutVars>
          <dgm:chMax val="1"/>
          <dgm:chPref val="1"/>
        </dgm:presLayoutVars>
      </dgm:prSet>
      <dgm:spPr/>
    </dgm:pt>
    <dgm:pt modelId="{A08D01E3-5054-4CBC-A5BA-08815829ABF3}" type="pres">
      <dgm:prSet presAssocID="{836CF42D-AA45-4B77-BAE6-34DFB6387868}" presName="sibTrans" presStyleCnt="0"/>
      <dgm:spPr/>
    </dgm:pt>
    <dgm:pt modelId="{B748C75E-851B-4EF8-9716-19DF55659391}" type="pres">
      <dgm:prSet presAssocID="{7ED38421-9DFA-4BF5-BAC1-108E248ECC45}" presName="compNode" presStyleCnt="0"/>
      <dgm:spPr/>
    </dgm:pt>
    <dgm:pt modelId="{E35D6C72-14A9-40F3-A8AB-5A20B9DD35C9}" type="pres">
      <dgm:prSet presAssocID="{7ED38421-9DFA-4BF5-BAC1-108E248ECC45}" presName="iconBgRect" presStyleLbl="bgShp" presStyleIdx="2" presStyleCnt="4"/>
      <dgm:spPr/>
    </dgm:pt>
    <dgm:pt modelId="{B7027B41-8E1A-4CBF-845C-011DFDBD5C0A}" type="pres">
      <dgm:prSet presAssocID="{7ED38421-9DFA-4BF5-BAC1-108E248ECC4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CD1104A-ABA1-42D1-B039-542AB67852B1}" type="pres">
      <dgm:prSet presAssocID="{7ED38421-9DFA-4BF5-BAC1-108E248ECC45}" presName="spaceRect" presStyleCnt="0"/>
      <dgm:spPr/>
    </dgm:pt>
    <dgm:pt modelId="{4E64755F-8E3D-47E5-961B-4808270FD425}" type="pres">
      <dgm:prSet presAssocID="{7ED38421-9DFA-4BF5-BAC1-108E248ECC45}" presName="textRect" presStyleLbl="revTx" presStyleIdx="2" presStyleCnt="4">
        <dgm:presLayoutVars>
          <dgm:chMax val="1"/>
          <dgm:chPref val="1"/>
        </dgm:presLayoutVars>
      </dgm:prSet>
      <dgm:spPr/>
    </dgm:pt>
    <dgm:pt modelId="{81DF4897-5D5C-413E-9CE2-8526456FE255}" type="pres">
      <dgm:prSet presAssocID="{958E81E6-414A-4E8C-BA09-0CA99937894B}" presName="sibTrans" presStyleCnt="0"/>
      <dgm:spPr/>
    </dgm:pt>
    <dgm:pt modelId="{2CB76ED0-64A7-45EC-B9D4-CFC7A21E7CF0}" type="pres">
      <dgm:prSet presAssocID="{DC23BB03-8CD0-4075-8DC5-8D4B05D4885A}" presName="compNode" presStyleCnt="0"/>
      <dgm:spPr/>
    </dgm:pt>
    <dgm:pt modelId="{C6C3D780-E05E-4CE3-A4FD-D07A0484832D}" type="pres">
      <dgm:prSet presAssocID="{DC23BB03-8CD0-4075-8DC5-8D4B05D4885A}" presName="iconBgRect" presStyleLbl="bgShp" presStyleIdx="3" presStyleCnt="4"/>
      <dgm:spPr/>
    </dgm:pt>
    <dgm:pt modelId="{39485BEA-0284-430D-AA6A-AE2C7C58861D}" type="pres">
      <dgm:prSet presAssocID="{DC23BB03-8CD0-4075-8DC5-8D4B05D4885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rvous Face Outline"/>
        </a:ext>
      </dgm:extLst>
    </dgm:pt>
    <dgm:pt modelId="{C694B3E9-3CA6-49BA-A406-679DEBBC354B}" type="pres">
      <dgm:prSet presAssocID="{DC23BB03-8CD0-4075-8DC5-8D4B05D4885A}" presName="spaceRect" presStyleCnt="0"/>
      <dgm:spPr/>
    </dgm:pt>
    <dgm:pt modelId="{AC0070C8-7F83-4A45-B8ED-86F9FCC47E76}" type="pres">
      <dgm:prSet presAssocID="{DC23BB03-8CD0-4075-8DC5-8D4B05D4885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5A44F0C-F8CF-4E5A-90D0-C88A08B7CB6F}" type="presOf" srcId="{A2498F51-667B-4127-A639-AB53C8549F40}" destId="{0449B622-6D0F-4DA3-A9C0-15B08430AA2B}" srcOrd="0" destOrd="0" presId="urn:microsoft.com/office/officeart/2018/5/layout/IconCircleLabelList"/>
    <dgm:cxn modelId="{87C23A4E-55DA-4951-993A-916C60614B51}" srcId="{5B5072F5-26A3-4CF7-9757-9BAF597D6857}" destId="{A2498F51-667B-4127-A639-AB53C8549F40}" srcOrd="0" destOrd="0" parTransId="{F2ED5D8A-21D4-4FF0-94FD-334F1BD9A594}" sibTransId="{89A7DBA5-287A-4B8C-B392-EBA86C662B09}"/>
    <dgm:cxn modelId="{3CD09955-1841-414F-A8D7-010B8ADC3127}" srcId="{5B5072F5-26A3-4CF7-9757-9BAF597D6857}" destId="{3407F051-CF62-4B61-A1B7-8CE25CE5D33D}" srcOrd="1" destOrd="0" parTransId="{6F0F12CA-398F-4EB5-A198-B20C42F9F358}" sibTransId="{836CF42D-AA45-4B77-BAE6-34DFB6387868}"/>
    <dgm:cxn modelId="{44674561-691E-46FD-9107-6B122DD4E2EC}" type="presOf" srcId="{7ED38421-9DFA-4BF5-BAC1-108E248ECC45}" destId="{4E64755F-8E3D-47E5-961B-4808270FD425}" srcOrd="0" destOrd="0" presId="urn:microsoft.com/office/officeart/2018/5/layout/IconCircleLabelList"/>
    <dgm:cxn modelId="{68CEA873-EA9A-46B5-9E0E-B52F7F93748E}" type="presOf" srcId="{DC23BB03-8CD0-4075-8DC5-8D4B05D4885A}" destId="{AC0070C8-7F83-4A45-B8ED-86F9FCC47E76}" srcOrd="0" destOrd="0" presId="urn:microsoft.com/office/officeart/2018/5/layout/IconCircleLabelList"/>
    <dgm:cxn modelId="{980D0279-CD51-49EA-AB54-0BCDA9009A7E}" type="presOf" srcId="{3407F051-CF62-4B61-A1B7-8CE25CE5D33D}" destId="{530F6870-FBDC-4704-9B3D-463DA4513E0E}" srcOrd="0" destOrd="0" presId="urn:microsoft.com/office/officeart/2018/5/layout/IconCircleLabelList"/>
    <dgm:cxn modelId="{C09AB991-B863-432D-8DCE-ED5AD890936F}" srcId="{5B5072F5-26A3-4CF7-9757-9BAF597D6857}" destId="{7ED38421-9DFA-4BF5-BAC1-108E248ECC45}" srcOrd="2" destOrd="0" parTransId="{B7666AC1-38D8-4DB2-80E1-C17080AA2D76}" sibTransId="{958E81E6-414A-4E8C-BA09-0CA99937894B}"/>
    <dgm:cxn modelId="{805E73E1-148F-47F3-AA95-09B589C67180}" srcId="{5B5072F5-26A3-4CF7-9757-9BAF597D6857}" destId="{DC23BB03-8CD0-4075-8DC5-8D4B05D4885A}" srcOrd="3" destOrd="0" parTransId="{1EA39B3F-2BAD-4001-A732-EC6F5E853684}" sibTransId="{C01693E3-D313-42CD-BF43-C707EA1F41CD}"/>
    <dgm:cxn modelId="{992802E8-3136-42AD-B04E-D455873645F8}" type="presOf" srcId="{5B5072F5-26A3-4CF7-9757-9BAF597D6857}" destId="{595D7AD6-9EA7-4136-A47B-54C2AB53C2F0}" srcOrd="0" destOrd="0" presId="urn:microsoft.com/office/officeart/2018/5/layout/IconCircleLabelList"/>
    <dgm:cxn modelId="{4EACAED7-6B42-4765-86C2-F5CC7AB9A5E3}" type="presParOf" srcId="{595D7AD6-9EA7-4136-A47B-54C2AB53C2F0}" destId="{AE1E601E-2A8D-4C8E-AA03-639FC4A1A7B9}" srcOrd="0" destOrd="0" presId="urn:microsoft.com/office/officeart/2018/5/layout/IconCircleLabelList"/>
    <dgm:cxn modelId="{7905E414-8348-4A1C-ABE6-3216222A7281}" type="presParOf" srcId="{AE1E601E-2A8D-4C8E-AA03-639FC4A1A7B9}" destId="{081C222C-A295-492F-8872-8E3DACF0FD54}" srcOrd="0" destOrd="0" presId="urn:microsoft.com/office/officeart/2018/5/layout/IconCircleLabelList"/>
    <dgm:cxn modelId="{37BEB82B-3750-4380-91CB-3DF943ABDCD0}" type="presParOf" srcId="{AE1E601E-2A8D-4C8E-AA03-639FC4A1A7B9}" destId="{68138F01-5CEA-40B7-9FE8-60EB6EC4B09A}" srcOrd="1" destOrd="0" presId="urn:microsoft.com/office/officeart/2018/5/layout/IconCircleLabelList"/>
    <dgm:cxn modelId="{FAF2942C-B639-4451-8782-00CE66C2F080}" type="presParOf" srcId="{AE1E601E-2A8D-4C8E-AA03-639FC4A1A7B9}" destId="{7134270F-6DA3-4487-9112-C4C77171A96F}" srcOrd="2" destOrd="0" presId="urn:microsoft.com/office/officeart/2018/5/layout/IconCircleLabelList"/>
    <dgm:cxn modelId="{4B946864-FEED-4F7D-8FEF-866A29D4AFA3}" type="presParOf" srcId="{AE1E601E-2A8D-4C8E-AA03-639FC4A1A7B9}" destId="{0449B622-6D0F-4DA3-A9C0-15B08430AA2B}" srcOrd="3" destOrd="0" presId="urn:microsoft.com/office/officeart/2018/5/layout/IconCircleLabelList"/>
    <dgm:cxn modelId="{629FC41C-1C3B-4E4A-9944-5E6D5C44BF45}" type="presParOf" srcId="{595D7AD6-9EA7-4136-A47B-54C2AB53C2F0}" destId="{026232F0-886B-466D-A495-397D6D1B62E7}" srcOrd="1" destOrd="0" presId="urn:microsoft.com/office/officeart/2018/5/layout/IconCircleLabelList"/>
    <dgm:cxn modelId="{8A0E7F17-69FF-4F8A-821F-04A93FAC70A9}" type="presParOf" srcId="{595D7AD6-9EA7-4136-A47B-54C2AB53C2F0}" destId="{AF78A184-EEA4-4E92-A960-A16717E766E7}" srcOrd="2" destOrd="0" presId="urn:microsoft.com/office/officeart/2018/5/layout/IconCircleLabelList"/>
    <dgm:cxn modelId="{97601168-D969-42F9-A22A-0091F9A6BA2F}" type="presParOf" srcId="{AF78A184-EEA4-4E92-A960-A16717E766E7}" destId="{D5E748C5-9725-4F33-9DC3-AD0F395F795C}" srcOrd="0" destOrd="0" presId="urn:microsoft.com/office/officeart/2018/5/layout/IconCircleLabelList"/>
    <dgm:cxn modelId="{66D40912-6CE1-4F48-B0EF-655B7E8E0A3D}" type="presParOf" srcId="{AF78A184-EEA4-4E92-A960-A16717E766E7}" destId="{61A7C2C1-A53B-46F9-8905-571AE263A639}" srcOrd="1" destOrd="0" presId="urn:microsoft.com/office/officeart/2018/5/layout/IconCircleLabelList"/>
    <dgm:cxn modelId="{72E61F12-7AE3-454A-A14E-BFE42698F782}" type="presParOf" srcId="{AF78A184-EEA4-4E92-A960-A16717E766E7}" destId="{C1958FC2-BDA6-4922-9A26-4C664F367907}" srcOrd="2" destOrd="0" presId="urn:microsoft.com/office/officeart/2018/5/layout/IconCircleLabelList"/>
    <dgm:cxn modelId="{9A4220A6-0BA0-4CA2-A331-EA01B51F52DA}" type="presParOf" srcId="{AF78A184-EEA4-4E92-A960-A16717E766E7}" destId="{530F6870-FBDC-4704-9B3D-463DA4513E0E}" srcOrd="3" destOrd="0" presId="urn:microsoft.com/office/officeart/2018/5/layout/IconCircleLabelList"/>
    <dgm:cxn modelId="{D30FF963-FE1F-478E-81FD-2BF9E1D51185}" type="presParOf" srcId="{595D7AD6-9EA7-4136-A47B-54C2AB53C2F0}" destId="{A08D01E3-5054-4CBC-A5BA-08815829ABF3}" srcOrd="3" destOrd="0" presId="urn:microsoft.com/office/officeart/2018/5/layout/IconCircleLabelList"/>
    <dgm:cxn modelId="{D30738F8-4760-4BF8-8E27-CACCE65323DD}" type="presParOf" srcId="{595D7AD6-9EA7-4136-A47B-54C2AB53C2F0}" destId="{B748C75E-851B-4EF8-9716-19DF55659391}" srcOrd="4" destOrd="0" presId="urn:microsoft.com/office/officeart/2018/5/layout/IconCircleLabelList"/>
    <dgm:cxn modelId="{050CDD8C-79CB-4461-A11D-9983D046BDD8}" type="presParOf" srcId="{B748C75E-851B-4EF8-9716-19DF55659391}" destId="{E35D6C72-14A9-40F3-A8AB-5A20B9DD35C9}" srcOrd="0" destOrd="0" presId="urn:microsoft.com/office/officeart/2018/5/layout/IconCircleLabelList"/>
    <dgm:cxn modelId="{2F0E7332-E327-478E-BB9F-A1F48B0BB29A}" type="presParOf" srcId="{B748C75E-851B-4EF8-9716-19DF55659391}" destId="{B7027B41-8E1A-4CBF-845C-011DFDBD5C0A}" srcOrd="1" destOrd="0" presId="urn:microsoft.com/office/officeart/2018/5/layout/IconCircleLabelList"/>
    <dgm:cxn modelId="{8416C591-C086-49F4-9F25-243C5605E69A}" type="presParOf" srcId="{B748C75E-851B-4EF8-9716-19DF55659391}" destId="{2CD1104A-ABA1-42D1-B039-542AB67852B1}" srcOrd="2" destOrd="0" presId="urn:microsoft.com/office/officeart/2018/5/layout/IconCircleLabelList"/>
    <dgm:cxn modelId="{9F5ACF06-1DD4-4A60-8C6B-85329B6565CD}" type="presParOf" srcId="{B748C75E-851B-4EF8-9716-19DF55659391}" destId="{4E64755F-8E3D-47E5-961B-4808270FD425}" srcOrd="3" destOrd="0" presId="urn:microsoft.com/office/officeart/2018/5/layout/IconCircleLabelList"/>
    <dgm:cxn modelId="{DA17E02B-79C3-4B6E-9E64-46F0BE0ECAAD}" type="presParOf" srcId="{595D7AD6-9EA7-4136-A47B-54C2AB53C2F0}" destId="{81DF4897-5D5C-413E-9CE2-8526456FE255}" srcOrd="5" destOrd="0" presId="urn:microsoft.com/office/officeart/2018/5/layout/IconCircleLabelList"/>
    <dgm:cxn modelId="{2A58C09A-0BEF-4C3E-AF6F-11A01D063DBD}" type="presParOf" srcId="{595D7AD6-9EA7-4136-A47B-54C2AB53C2F0}" destId="{2CB76ED0-64A7-45EC-B9D4-CFC7A21E7CF0}" srcOrd="6" destOrd="0" presId="urn:microsoft.com/office/officeart/2018/5/layout/IconCircleLabelList"/>
    <dgm:cxn modelId="{3E899D86-642B-4E18-9878-575A5F9DAF19}" type="presParOf" srcId="{2CB76ED0-64A7-45EC-B9D4-CFC7A21E7CF0}" destId="{C6C3D780-E05E-4CE3-A4FD-D07A0484832D}" srcOrd="0" destOrd="0" presId="urn:microsoft.com/office/officeart/2018/5/layout/IconCircleLabelList"/>
    <dgm:cxn modelId="{45E10357-9703-4061-8970-C6A6796083B3}" type="presParOf" srcId="{2CB76ED0-64A7-45EC-B9D4-CFC7A21E7CF0}" destId="{39485BEA-0284-430D-AA6A-AE2C7C58861D}" srcOrd="1" destOrd="0" presId="urn:microsoft.com/office/officeart/2018/5/layout/IconCircleLabelList"/>
    <dgm:cxn modelId="{6A0E1A78-450D-4848-B2C0-06D733C11607}" type="presParOf" srcId="{2CB76ED0-64A7-45EC-B9D4-CFC7A21E7CF0}" destId="{C694B3E9-3CA6-49BA-A406-679DEBBC354B}" srcOrd="2" destOrd="0" presId="urn:microsoft.com/office/officeart/2018/5/layout/IconCircleLabelList"/>
    <dgm:cxn modelId="{9B9181EF-A221-42E4-92AE-F59A2AAF4365}" type="presParOf" srcId="{2CB76ED0-64A7-45EC-B9D4-CFC7A21E7CF0}" destId="{AC0070C8-7F83-4A45-B8ED-86F9FCC47E7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5072F5-26A3-4CF7-9757-9BAF597D685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2498F51-667B-4127-A639-AB53C8549F4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Class disparities</a:t>
          </a:r>
        </a:p>
      </dgm:t>
    </dgm:pt>
    <dgm:pt modelId="{F2ED5D8A-21D4-4FF0-94FD-334F1BD9A594}" type="parTrans" cxnId="{87C23A4E-55DA-4951-993A-916C60614B51}">
      <dgm:prSet/>
      <dgm:spPr/>
      <dgm:t>
        <a:bodyPr/>
        <a:lstStyle/>
        <a:p>
          <a:endParaRPr lang="en-US"/>
        </a:p>
      </dgm:t>
    </dgm:pt>
    <dgm:pt modelId="{89A7DBA5-287A-4B8C-B392-EBA86C662B09}" type="sibTrans" cxnId="{87C23A4E-55DA-4951-993A-916C60614B51}">
      <dgm:prSet/>
      <dgm:spPr/>
      <dgm:t>
        <a:bodyPr/>
        <a:lstStyle/>
        <a:p>
          <a:endParaRPr lang="en-US"/>
        </a:p>
      </dgm:t>
    </dgm:pt>
    <dgm:pt modelId="{3407F051-CF62-4B61-A1B7-8CE25CE5D33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Black lives matter</a:t>
          </a:r>
        </a:p>
      </dgm:t>
    </dgm:pt>
    <dgm:pt modelId="{6F0F12CA-398F-4EB5-A198-B20C42F9F358}" type="parTrans" cxnId="{3CD09955-1841-414F-A8D7-010B8ADC3127}">
      <dgm:prSet/>
      <dgm:spPr/>
      <dgm:t>
        <a:bodyPr/>
        <a:lstStyle/>
        <a:p>
          <a:endParaRPr lang="en-US"/>
        </a:p>
      </dgm:t>
    </dgm:pt>
    <dgm:pt modelId="{836CF42D-AA45-4B77-BAE6-34DFB6387868}" type="sibTrans" cxnId="{3CD09955-1841-414F-A8D7-010B8ADC3127}">
      <dgm:prSet/>
      <dgm:spPr/>
      <dgm:t>
        <a:bodyPr/>
        <a:lstStyle/>
        <a:p>
          <a:endParaRPr lang="en-US"/>
        </a:p>
      </dgm:t>
    </dgm:pt>
    <dgm:pt modelId="{7ED38421-9DFA-4BF5-BAC1-108E248ECC4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Home or life challenges</a:t>
          </a:r>
        </a:p>
      </dgm:t>
    </dgm:pt>
    <dgm:pt modelId="{B7666AC1-38D8-4DB2-80E1-C17080AA2D76}" type="parTrans" cxnId="{C09AB991-B863-432D-8DCE-ED5AD890936F}">
      <dgm:prSet/>
      <dgm:spPr/>
      <dgm:t>
        <a:bodyPr/>
        <a:lstStyle/>
        <a:p>
          <a:endParaRPr lang="en-US"/>
        </a:p>
      </dgm:t>
    </dgm:pt>
    <dgm:pt modelId="{958E81E6-414A-4E8C-BA09-0CA99937894B}" type="sibTrans" cxnId="{C09AB991-B863-432D-8DCE-ED5AD890936F}">
      <dgm:prSet/>
      <dgm:spPr/>
      <dgm:t>
        <a:bodyPr/>
        <a:lstStyle/>
        <a:p>
          <a:endParaRPr lang="en-US"/>
        </a:p>
      </dgm:t>
    </dgm:pt>
    <dgm:pt modelId="{2D34467A-1B0E-4C25-8160-518D4BAD5CF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Bring Empathy</a:t>
          </a:r>
        </a:p>
      </dgm:t>
    </dgm:pt>
    <dgm:pt modelId="{1434ADCD-0BD3-498E-9591-F732024A30FA}" type="parTrans" cxnId="{EE74EC7E-3C22-475F-B3E2-7B5A77981059}">
      <dgm:prSet/>
      <dgm:spPr/>
      <dgm:t>
        <a:bodyPr/>
        <a:lstStyle/>
        <a:p>
          <a:endParaRPr lang="en-US"/>
        </a:p>
      </dgm:t>
    </dgm:pt>
    <dgm:pt modelId="{1E73CAA9-FBB8-4B76-A626-B5C283D6E0F8}" type="sibTrans" cxnId="{EE74EC7E-3C22-475F-B3E2-7B5A77981059}">
      <dgm:prSet/>
      <dgm:spPr/>
      <dgm:t>
        <a:bodyPr/>
        <a:lstStyle/>
        <a:p>
          <a:endParaRPr lang="en-US"/>
        </a:p>
      </dgm:t>
    </dgm:pt>
    <dgm:pt modelId="{595D7AD6-9EA7-4136-A47B-54C2AB53C2F0}" type="pres">
      <dgm:prSet presAssocID="{5B5072F5-26A3-4CF7-9757-9BAF597D6857}" presName="root" presStyleCnt="0">
        <dgm:presLayoutVars>
          <dgm:dir/>
          <dgm:resizeHandles val="exact"/>
        </dgm:presLayoutVars>
      </dgm:prSet>
      <dgm:spPr/>
    </dgm:pt>
    <dgm:pt modelId="{AE1E601E-2A8D-4C8E-AA03-639FC4A1A7B9}" type="pres">
      <dgm:prSet presAssocID="{A2498F51-667B-4127-A639-AB53C8549F40}" presName="compNode" presStyleCnt="0"/>
      <dgm:spPr/>
    </dgm:pt>
    <dgm:pt modelId="{081C222C-A295-492F-8872-8E3DACF0FD54}" type="pres">
      <dgm:prSet presAssocID="{A2498F51-667B-4127-A639-AB53C8549F40}" presName="iconBgRect" presStyleLbl="bgShp" presStyleIdx="0" presStyleCnt="4"/>
      <dgm:spPr/>
    </dgm:pt>
    <dgm:pt modelId="{68138F01-5CEA-40B7-9FE8-60EB6EC4B09A}" type="pres">
      <dgm:prSet presAssocID="{A2498F51-667B-4127-A639-AB53C8549F4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134270F-6DA3-4487-9112-C4C77171A96F}" type="pres">
      <dgm:prSet presAssocID="{A2498F51-667B-4127-A639-AB53C8549F40}" presName="spaceRect" presStyleCnt="0"/>
      <dgm:spPr/>
    </dgm:pt>
    <dgm:pt modelId="{0449B622-6D0F-4DA3-A9C0-15B08430AA2B}" type="pres">
      <dgm:prSet presAssocID="{A2498F51-667B-4127-A639-AB53C8549F40}" presName="textRect" presStyleLbl="revTx" presStyleIdx="0" presStyleCnt="4">
        <dgm:presLayoutVars>
          <dgm:chMax val="1"/>
          <dgm:chPref val="1"/>
        </dgm:presLayoutVars>
      </dgm:prSet>
      <dgm:spPr/>
    </dgm:pt>
    <dgm:pt modelId="{026232F0-886B-466D-A495-397D6D1B62E7}" type="pres">
      <dgm:prSet presAssocID="{89A7DBA5-287A-4B8C-B392-EBA86C662B09}" presName="sibTrans" presStyleCnt="0"/>
      <dgm:spPr/>
    </dgm:pt>
    <dgm:pt modelId="{AF78A184-EEA4-4E92-A960-A16717E766E7}" type="pres">
      <dgm:prSet presAssocID="{3407F051-CF62-4B61-A1B7-8CE25CE5D33D}" presName="compNode" presStyleCnt="0"/>
      <dgm:spPr/>
    </dgm:pt>
    <dgm:pt modelId="{D5E748C5-9725-4F33-9DC3-AD0F395F795C}" type="pres">
      <dgm:prSet presAssocID="{3407F051-CF62-4B61-A1B7-8CE25CE5D33D}" presName="iconBgRect" presStyleLbl="bgShp" presStyleIdx="1" presStyleCnt="4"/>
      <dgm:spPr/>
    </dgm:pt>
    <dgm:pt modelId="{61A7C2C1-A53B-46F9-8905-571AE263A639}" type="pres">
      <dgm:prSet presAssocID="{3407F051-CF62-4B61-A1B7-8CE25CE5D33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C1958FC2-BDA6-4922-9A26-4C664F367907}" type="pres">
      <dgm:prSet presAssocID="{3407F051-CF62-4B61-A1B7-8CE25CE5D33D}" presName="spaceRect" presStyleCnt="0"/>
      <dgm:spPr/>
    </dgm:pt>
    <dgm:pt modelId="{530F6870-FBDC-4704-9B3D-463DA4513E0E}" type="pres">
      <dgm:prSet presAssocID="{3407F051-CF62-4B61-A1B7-8CE25CE5D33D}" presName="textRect" presStyleLbl="revTx" presStyleIdx="1" presStyleCnt="4">
        <dgm:presLayoutVars>
          <dgm:chMax val="1"/>
          <dgm:chPref val="1"/>
        </dgm:presLayoutVars>
      </dgm:prSet>
      <dgm:spPr/>
    </dgm:pt>
    <dgm:pt modelId="{A08D01E3-5054-4CBC-A5BA-08815829ABF3}" type="pres">
      <dgm:prSet presAssocID="{836CF42D-AA45-4B77-BAE6-34DFB6387868}" presName="sibTrans" presStyleCnt="0"/>
      <dgm:spPr/>
    </dgm:pt>
    <dgm:pt modelId="{B748C75E-851B-4EF8-9716-19DF55659391}" type="pres">
      <dgm:prSet presAssocID="{7ED38421-9DFA-4BF5-BAC1-108E248ECC45}" presName="compNode" presStyleCnt="0"/>
      <dgm:spPr/>
    </dgm:pt>
    <dgm:pt modelId="{E35D6C72-14A9-40F3-A8AB-5A20B9DD35C9}" type="pres">
      <dgm:prSet presAssocID="{7ED38421-9DFA-4BF5-BAC1-108E248ECC45}" presName="iconBgRect" presStyleLbl="bgShp" presStyleIdx="2" presStyleCnt="4"/>
      <dgm:spPr/>
    </dgm:pt>
    <dgm:pt modelId="{B7027B41-8E1A-4CBF-845C-011DFDBD5C0A}" type="pres">
      <dgm:prSet presAssocID="{7ED38421-9DFA-4BF5-BAC1-108E248ECC4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2CD1104A-ABA1-42D1-B039-542AB67852B1}" type="pres">
      <dgm:prSet presAssocID="{7ED38421-9DFA-4BF5-BAC1-108E248ECC45}" presName="spaceRect" presStyleCnt="0"/>
      <dgm:spPr/>
    </dgm:pt>
    <dgm:pt modelId="{4E64755F-8E3D-47E5-961B-4808270FD425}" type="pres">
      <dgm:prSet presAssocID="{7ED38421-9DFA-4BF5-BAC1-108E248ECC45}" presName="textRect" presStyleLbl="revTx" presStyleIdx="2" presStyleCnt="4">
        <dgm:presLayoutVars>
          <dgm:chMax val="1"/>
          <dgm:chPref val="1"/>
        </dgm:presLayoutVars>
      </dgm:prSet>
      <dgm:spPr/>
    </dgm:pt>
    <dgm:pt modelId="{3D829F29-8974-4794-918B-A1AC49F0ED69}" type="pres">
      <dgm:prSet presAssocID="{958E81E6-414A-4E8C-BA09-0CA99937894B}" presName="sibTrans" presStyleCnt="0"/>
      <dgm:spPr/>
    </dgm:pt>
    <dgm:pt modelId="{537276E6-6F1C-48F4-BDB0-062B326D441E}" type="pres">
      <dgm:prSet presAssocID="{2D34467A-1B0E-4C25-8160-518D4BAD5CF9}" presName="compNode" presStyleCnt="0"/>
      <dgm:spPr/>
    </dgm:pt>
    <dgm:pt modelId="{F27FC23A-535F-469B-B70D-3626BA57D9D6}" type="pres">
      <dgm:prSet presAssocID="{2D34467A-1B0E-4C25-8160-518D4BAD5CF9}" presName="iconBgRect" presStyleLbl="bgShp" presStyleIdx="3" presStyleCnt="4"/>
      <dgm:spPr/>
    </dgm:pt>
    <dgm:pt modelId="{DC8FAD68-DF64-4C4C-A587-111BBB96873E}" type="pres">
      <dgm:prSet presAssocID="{2D34467A-1B0E-4C25-8160-518D4BAD5CF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Heart"/>
        </a:ext>
      </dgm:extLst>
    </dgm:pt>
    <dgm:pt modelId="{BA745236-5145-4B70-AFD7-3EB57168921B}" type="pres">
      <dgm:prSet presAssocID="{2D34467A-1B0E-4C25-8160-518D4BAD5CF9}" presName="spaceRect" presStyleCnt="0"/>
      <dgm:spPr/>
    </dgm:pt>
    <dgm:pt modelId="{1C13705D-0C36-41AE-ADB9-E209A4A0BCB4}" type="pres">
      <dgm:prSet presAssocID="{2D34467A-1B0E-4C25-8160-518D4BAD5CF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5A44F0C-F8CF-4E5A-90D0-C88A08B7CB6F}" type="presOf" srcId="{A2498F51-667B-4127-A639-AB53C8549F40}" destId="{0449B622-6D0F-4DA3-A9C0-15B08430AA2B}" srcOrd="0" destOrd="0" presId="urn:microsoft.com/office/officeart/2018/5/layout/IconCircleLabelList"/>
    <dgm:cxn modelId="{87C23A4E-55DA-4951-993A-916C60614B51}" srcId="{5B5072F5-26A3-4CF7-9757-9BAF597D6857}" destId="{A2498F51-667B-4127-A639-AB53C8549F40}" srcOrd="0" destOrd="0" parTransId="{F2ED5D8A-21D4-4FF0-94FD-334F1BD9A594}" sibTransId="{89A7DBA5-287A-4B8C-B392-EBA86C662B09}"/>
    <dgm:cxn modelId="{3CD09955-1841-414F-A8D7-010B8ADC3127}" srcId="{5B5072F5-26A3-4CF7-9757-9BAF597D6857}" destId="{3407F051-CF62-4B61-A1B7-8CE25CE5D33D}" srcOrd="1" destOrd="0" parTransId="{6F0F12CA-398F-4EB5-A198-B20C42F9F358}" sibTransId="{836CF42D-AA45-4B77-BAE6-34DFB6387868}"/>
    <dgm:cxn modelId="{44674561-691E-46FD-9107-6B122DD4E2EC}" type="presOf" srcId="{7ED38421-9DFA-4BF5-BAC1-108E248ECC45}" destId="{4E64755F-8E3D-47E5-961B-4808270FD425}" srcOrd="0" destOrd="0" presId="urn:microsoft.com/office/officeart/2018/5/layout/IconCircleLabelList"/>
    <dgm:cxn modelId="{980D0279-CD51-49EA-AB54-0BCDA9009A7E}" type="presOf" srcId="{3407F051-CF62-4B61-A1B7-8CE25CE5D33D}" destId="{530F6870-FBDC-4704-9B3D-463DA4513E0E}" srcOrd="0" destOrd="0" presId="urn:microsoft.com/office/officeart/2018/5/layout/IconCircleLabelList"/>
    <dgm:cxn modelId="{EE74EC7E-3C22-475F-B3E2-7B5A77981059}" srcId="{5B5072F5-26A3-4CF7-9757-9BAF597D6857}" destId="{2D34467A-1B0E-4C25-8160-518D4BAD5CF9}" srcOrd="3" destOrd="0" parTransId="{1434ADCD-0BD3-498E-9591-F732024A30FA}" sibTransId="{1E73CAA9-FBB8-4B76-A626-B5C283D6E0F8}"/>
    <dgm:cxn modelId="{C09AB991-B863-432D-8DCE-ED5AD890936F}" srcId="{5B5072F5-26A3-4CF7-9757-9BAF597D6857}" destId="{7ED38421-9DFA-4BF5-BAC1-108E248ECC45}" srcOrd="2" destOrd="0" parTransId="{B7666AC1-38D8-4DB2-80E1-C17080AA2D76}" sibTransId="{958E81E6-414A-4E8C-BA09-0CA99937894B}"/>
    <dgm:cxn modelId="{E139D2BE-DD11-477C-B02D-51AFA5C71EF8}" type="presOf" srcId="{2D34467A-1B0E-4C25-8160-518D4BAD5CF9}" destId="{1C13705D-0C36-41AE-ADB9-E209A4A0BCB4}" srcOrd="0" destOrd="0" presId="urn:microsoft.com/office/officeart/2018/5/layout/IconCircleLabelList"/>
    <dgm:cxn modelId="{992802E8-3136-42AD-B04E-D455873645F8}" type="presOf" srcId="{5B5072F5-26A3-4CF7-9757-9BAF597D6857}" destId="{595D7AD6-9EA7-4136-A47B-54C2AB53C2F0}" srcOrd="0" destOrd="0" presId="urn:microsoft.com/office/officeart/2018/5/layout/IconCircleLabelList"/>
    <dgm:cxn modelId="{4EACAED7-6B42-4765-86C2-F5CC7AB9A5E3}" type="presParOf" srcId="{595D7AD6-9EA7-4136-A47B-54C2AB53C2F0}" destId="{AE1E601E-2A8D-4C8E-AA03-639FC4A1A7B9}" srcOrd="0" destOrd="0" presId="urn:microsoft.com/office/officeart/2018/5/layout/IconCircleLabelList"/>
    <dgm:cxn modelId="{7905E414-8348-4A1C-ABE6-3216222A7281}" type="presParOf" srcId="{AE1E601E-2A8D-4C8E-AA03-639FC4A1A7B9}" destId="{081C222C-A295-492F-8872-8E3DACF0FD54}" srcOrd="0" destOrd="0" presId="urn:microsoft.com/office/officeart/2018/5/layout/IconCircleLabelList"/>
    <dgm:cxn modelId="{37BEB82B-3750-4380-91CB-3DF943ABDCD0}" type="presParOf" srcId="{AE1E601E-2A8D-4C8E-AA03-639FC4A1A7B9}" destId="{68138F01-5CEA-40B7-9FE8-60EB6EC4B09A}" srcOrd="1" destOrd="0" presId="urn:microsoft.com/office/officeart/2018/5/layout/IconCircleLabelList"/>
    <dgm:cxn modelId="{FAF2942C-B639-4451-8782-00CE66C2F080}" type="presParOf" srcId="{AE1E601E-2A8D-4C8E-AA03-639FC4A1A7B9}" destId="{7134270F-6DA3-4487-9112-C4C77171A96F}" srcOrd="2" destOrd="0" presId="urn:microsoft.com/office/officeart/2018/5/layout/IconCircleLabelList"/>
    <dgm:cxn modelId="{4B946864-FEED-4F7D-8FEF-866A29D4AFA3}" type="presParOf" srcId="{AE1E601E-2A8D-4C8E-AA03-639FC4A1A7B9}" destId="{0449B622-6D0F-4DA3-A9C0-15B08430AA2B}" srcOrd="3" destOrd="0" presId="urn:microsoft.com/office/officeart/2018/5/layout/IconCircleLabelList"/>
    <dgm:cxn modelId="{629FC41C-1C3B-4E4A-9944-5E6D5C44BF45}" type="presParOf" srcId="{595D7AD6-9EA7-4136-A47B-54C2AB53C2F0}" destId="{026232F0-886B-466D-A495-397D6D1B62E7}" srcOrd="1" destOrd="0" presId="urn:microsoft.com/office/officeart/2018/5/layout/IconCircleLabelList"/>
    <dgm:cxn modelId="{8A0E7F17-69FF-4F8A-821F-04A93FAC70A9}" type="presParOf" srcId="{595D7AD6-9EA7-4136-A47B-54C2AB53C2F0}" destId="{AF78A184-EEA4-4E92-A960-A16717E766E7}" srcOrd="2" destOrd="0" presId="urn:microsoft.com/office/officeart/2018/5/layout/IconCircleLabelList"/>
    <dgm:cxn modelId="{97601168-D969-42F9-A22A-0091F9A6BA2F}" type="presParOf" srcId="{AF78A184-EEA4-4E92-A960-A16717E766E7}" destId="{D5E748C5-9725-4F33-9DC3-AD0F395F795C}" srcOrd="0" destOrd="0" presId="urn:microsoft.com/office/officeart/2018/5/layout/IconCircleLabelList"/>
    <dgm:cxn modelId="{66D40912-6CE1-4F48-B0EF-655B7E8E0A3D}" type="presParOf" srcId="{AF78A184-EEA4-4E92-A960-A16717E766E7}" destId="{61A7C2C1-A53B-46F9-8905-571AE263A639}" srcOrd="1" destOrd="0" presId="urn:microsoft.com/office/officeart/2018/5/layout/IconCircleLabelList"/>
    <dgm:cxn modelId="{72E61F12-7AE3-454A-A14E-BFE42698F782}" type="presParOf" srcId="{AF78A184-EEA4-4E92-A960-A16717E766E7}" destId="{C1958FC2-BDA6-4922-9A26-4C664F367907}" srcOrd="2" destOrd="0" presId="urn:microsoft.com/office/officeart/2018/5/layout/IconCircleLabelList"/>
    <dgm:cxn modelId="{9A4220A6-0BA0-4CA2-A331-EA01B51F52DA}" type="presParOf" srcId="{AF78A184-EEA4-4E92-A960-A16717E766E7}" destId="{530F6870-FBDC-4704-9B3D-463DA4513E0E}" srcOrd="3" destOrd="0" presId="urn:microsoft.com/office/officeart/2018/5/layout/IconCircleLabelList"/>
    <dgm:cxn modelId="{D30FF963-FE1F-478E-81FD-2BF9E1D51185}" type="presParOf" srcId="{595D7AD6-9EA7-4136-A47B-54C2AB53C2F0}" destId="{A08D01E3-5054-4CBC-A5BA-08815829ABF3}" srcOrd="3" destOrd="0" presId="urn:microsoft.com/office/officeart/2018/5/layout/IconCircleLabelList"/>
    <dgm:cxn modelId="{D30738F8-4760-4BF8-8E27-CACCE65323DD}" type="presParOf" srcId="{595D7AD6-9EA7-4136-A47B-54C2AB53C2F0}" destId="{B748C75E-851B-4EF8-9716-19DF55659391}" srcOrd="4" destOrd="0" presId="urn:microsoft.com/office/officeart/2018/5/layout/IconCircleLabelList"/>
    <dgm:cxn modelId="{050CDD8C-79CB-4461-A11D-9983D046BDD8}" type="presParOf" srcId="{B748C75E-851B-4EF8-9716-19DF55659391}" destId="{E35D6C72-14A9-40F3-A8AB-5A20B9DD35C9}" srcOrd="0" destOrd="0" presId="urn:microsoft.com/office/officeart/2018/5/layout/IconCircleLabelList"/>
    <dgm:cxn modelId="{2F0E7332-E327-478E-BB9F-A1F48B0BB29A}" type="presParOf" srcId="{B748C75E-851B-4EF8-9716-19DF55659391}" destId="{B7027B41-8E1A-4CBF-845C-011DFDBD5C0A}" srcOrd="1" destOrd="0" presId="urn:microsoft.com/office/officeart/2018/5/layout/IconCircleLabelList"/>
    <dgm:cxn modelId="{8416C591-C086-49F4-9F25-243C5605E69A}" type="presParOf" srcId="{B748C75E-851B-4EF8-9716-19DF55659391}" destId="{2CD1104A-ABA1-42D1-B039-542AB67852B1}" srcOrd="2" destOrd="0" presId="urn:microsoft.com/office/officeart/2018/5/layout/IconCircleLabelList"/>
    <dgm:cxn modelId="{9F5ACF06-1DD4-4A60-8C6B-85329B6565CD}" type="presParOf" srcId="{B748C75E-851B-4EF8-9716-19DF55659391}" destId="{4E64755F-8E3D-47E5-961B-4808270FD425}" srcOrd="3" destOrd="0" presId="urn:microsoft.com/office/officeart/2018/5/layout/IconCircleLabelList"/>
    <dgm:cxn modelId="{6ECC3FAE-ED4B-4857-B3E7-8383509CD2D5}" type="presParOf" srcId="{595D7AD6-9EA7-4136-A47B-54C2AB53C2F0}" destId="{3D829F29-8974-4794-918B-A1AC49F0ED69}" srcOrd="5" destOrd="0" presId="urn:microsoft.com/office/officeart/2018/5/layout/IconCircleLabelList"/>
    <dgm:cxn modelId="{97164A91-2275-4C4B-B658-E3E639C97250}" type="presParOf" srcId="{595D7AD6-9EA7-4136-A47B-54C2AB53C2F0}" destId="{537276E6-6F1C-48F4-BDB0-062B326D441E}" srcOrd="6" destOrd="0" presId="urn:microsoft.com/office/officeart/2018/5/layout/IconCircleLabelList"/>
    <dgm:cxn modelId="{1D01F08A-FB1E-4318-86C0-B57CCD691F28}" type="presParOf" srcId="{537276E6-6F1C-48F4-BDB0-062B326D441E}" destId="{F27FC23A-535F-469B-B70D-3626BA57D9D6}" srcOrd="0" destOrd="0" presId="urn:microsoft.com/office/officeart/2018/5/layout/IconCircleLabelList"/>
    <dgm:cxn modelId="{5D21502B-7BB3-4AB0-853E-9001385DB4A0}" type="presParOf" srcId="{537276E6-6F1C-48F4-BDB0-062B326D441E}" destId="{DC8FAD68-DF64-4C4C-A587-111BBB96873E}" srcOrd="1" destOrd="0" presId="urn:microsoft.com/office/officeart/2018/5/layout/IconCircleLabelList"/>
    <dgm:cxn modelId="{3DFE130D-54FD-4A22-B14F-BF7FA1B030AF}" type="presParOf" srcId="{537276E6-6F1C-48F4-BDB0-062B326D441E}" destId="{BA745236-5145-4B70-AFD7-3EB57168921B}" srcOrd="2" destOrd="0" presId="urn:microsoft.com/office/officeart/2018/5/layout/IconCircleLabelList"/>
    <dgm:cxn modelId="{1CF01A26-7730-4EBE-8DDA-F40A47C38226}" type="presParOf" srcId="{537276E6-6F1C-48F4-BDB0-062B326D441E}" destId="{1C13705D-0C36-41AE-ADB9-E209A4A0BCB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5072F5-26A3-4CF7-9757-9BAF597D685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2498F51-667B-4127-A639-AB53C8549F4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More workshops</a:t>
          </a:r>
        </a:p>
      </dgm:t>
    </dgm:pt>
    <dgm:pt modelId="{F2ED5D8A-21D4-4FF0-94FD-334F1BD9A594}" type="parTrans" cxnId="{87C23A4E-55DA-4951-993A-916C60614B51}">
      <dgm:prSet/>
      <dgm:spPr/>
      <dgm:t>
        <a:bodyPr/>
        <a:lstStyle/>
        <a:p>
          <a:endParaRPr lang="en-US"/>
        </a:p>
      </dgm:t>
    </dgm:pt>
    <dgm:pt modelId="{89A7DBA5-287A-4B8C-B392-EBA86C662B09}" type="sibTrans" cxnId="{87C23A4E-55DA-4951-993A-916C60614B51}">
      <dgm:prSet/>
      <dgm:spPr/>
      <dgm:t>
        <a:bodyPr/>
        <a:lstStyle/>
        <a:p>
          <a:endParaRPr lang="en-US"/>
        </a:p>
      </dgm:t>
    </dgm:pt>
    <dgm:pt modelId="{3407F051-CF62-4B61-A1B7-8CE25CE5D33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TA  Training and support</a:t>
          </a:r>
        </a:p>
      </dgm:t>
    </dgm:pt>
    <dgm:pt modelId="{6F0F12CA-398F-4EB5-A198-B20C42F9F358}" type="parTrans" cxnId="{3CD09955-1841-414F-A8D7-010B8ADC3127}">
      <dgm:prSet/>
      <dgm:spPr/>
      <dgm:t>
        <a:bodyPr/>
        <a:lstStyle/>
        <a:p>
          <a:endParaRPr lang="en-US"/>
        </a:p>
      </dgm:t>
    </dgm:pt>
    <dgm:pt modelId="{836CF42D-AA45-4B77-BAE6-34DFB6387868}" type="sibTrans" cxnId="{3CD09955-1841-414F-A8D7-010B8ADC3127}">
      <dgm:prSet/>
      <dgm:spPr/>
      <dgm:t>
        <a:bodyPr/>
        <a:lstStyle/>
        <a:p>
          <a:endParaRPr lang="en-US"/>
        </a:p>
      </dgm:t>
    </dgm:pt>
    <dgm:pt modelId="{7ED38421-9DFA-4BF5-BAC1-108E248ECC4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Facilitate collaboration</a:t>
          </a:r>
        </a:p>
      </dgm:t>
    </dgm:pt>
    <dgm:pt modelId="{B7666AC1-38D8-4DB2-80E1-C17080AA2D76}" type="parTrans" cxnId="{C09AB991-B863-432D-8DCE-ED5AD890936F}">
      <dgm:prSet/>
      <dgm:spPr/>
      <dgm:t>
        <a:bodyPr/>
        <a:lstStyle/>
        <a:p>
          <a:endParaRPr lang="en-US"/>
        </a:p>
      </dgm:t>
    </dgm:pt>
    <dgm:pt modelId="{958E81E6-414A-4E8C-BA09-0CA99937894B}" type="sibTrans" cxnId="{C09AB991-B863-432D-8DCE-ED5AD890936F}">
      <dgm:prSet/>
      <dgm:spPr/>
      <dgm:t>
        <a:bodyPr/>
        <a:lstStyle/>
        <a:p>
          <a:endParaRPr lang="en-US"/>
        </a:p>
      </dgm:t>
    </dgm:pt>
    <dgm:pt modelId="{2D34467A-1B0E-4C25-8160-518D4BAD5CF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Technology improvements</a:t>
          </a:r>
        </a:p>
      </dgm:t>
    </dgm:pt>
    <dgm:pt modelId="{1434ADCD-0BD3-498E-9591-F732024A30FA}" type="parTrans" cxnId="{EE74EC7E-3C22-475F-B3E2-7B5A77981059}">
      <dgm:prSet/>
      <dgm:spPr/>
      <dgm:t>
        <a:bodyPr/>
        <a:lstStyle/>
        <a:p>
          <a:endParaRPr lang="en-US"/>
        </a:p>
      </dgm:t>
    </dgm:pt>
    <dgm:pt modelId="{1E73CAA9-FBB8-4B76-A626-B5C283D6E0F8}" type="sibTrans" cxnId="{EE74EC7E-3C22-475F-B3E2-7B5A77981059}">
      <dgm:prSet/>
      <dgm:spPr/>
      <dgm:t>
        <a:bodyPr/>
        <a:lstStyle/>
        <a:p>
          <a:endParaRPr lang="en-US"/>
        </a:p>
      </dgm:t>
    </dgm:pt>
    <dgm:pt modelId="{595D7AD6-9EA7-4136-A47B-54C2AB53C2F0}" type="pres">
      <dgm:prSet presAssocID="{5B5072F5-26A3-4CF7-9757-9BAF597D6857}" presName="root" presStyleCnt="0">
        <dgm:presLayoutVars>
          <dgm:dir/>
          <dgm:resizeHandles val="exact"/>
        </dgm:presLayoutVars>
      </dgm:prSet>
      <dgm:spPr/>
    </dgm:pt>
    <dgm:pt modelId="{AE1E601E-2A8D-4C8E-AA03-639FC4A1A7B9}" type="pres">
      <dgm:prSet presAssocID="{A2498F51-667B-4127-A639-AB53C8549F40}" presName="compNode" presStyleCnt="0"/>
      <dgm:spPr/>
    </dgm:pt>
    <dgm:pt modelId="{081C222C-A295-492F-8872-8E3DACF0FD54}" type="pres">
      <dgm:prSet presAssocID="{A2498F51-667B-4127-A639-AB53C8549F40}" presName="iconBgRect" presStyleLbl="bgShp" presStyleIdx="0" presStyleCnt="4"/>
      <dgm:spPr/>
    </dgm:pt>
    <dgm:pt modelId="{68138F01-5CEA-40B7-9FE8-60EB6EC4B09A}" type="pres">
      <dgm:prSet presAssocID="{A2498F51-667B-4127-A639-AB53C8549F4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log"/>
        </a:ext>
      </dgm:extLst>
    </dgm:pt>
    <dgm:pt modelId="{7134270F-6DA3-4487-9112-C4C77171A96F}" type="pres">
      <dgm:prSet presAssocID="{A2498F51-667B-4127-A639-AB53C8549F40}" presName="spaceRect" presStyleCnt="0"/>
      <dgm:spPr/>
    </dgm:pt>
    <dgm:pt modelId="{0449B622-6D0F-4DA3-A9C0-15B08430AA2B}" type="pres">
      <dgm:prSet presAssocID="{A2498F51-667B-4127-A639-AB53C8549F40}" presName="textRect" presStyleLbl="revTx" presStyleIdx="0" presStyleCnt="4">
        <dgm:presLayoutVars>
          <dgm:chMax val="1"/>
          <dgm:chPref val="1"/>
        </dgm:presLayoutVars>
      </dgm:prSet>
      <dgm:spPr/>
    </dgm:pt>
    <dgm:pt modelId="{026232F0-886B-466D-A495-397D6D1B62E7}" type="pres">
      <dgm:prSet presAssocID="{89A7DBA5-287A-4B8C-B392-EBA86C662B09}" presName="sibTrans" presStyleCnt="0"/>
      <dgm:spPr/>
    </dgm:pt>
    <dgm:pt modelId="{AF78A184-EEA4-4E92-A960-A16717E766E7}" type="pres">
      <dgm:prSet presAssocID="{3407F051-CF62-4B61-A1B7-8CE25CE5D33D}" presName="compNode" presStyleCnt="0"/>
      <dgm:spPr/>
    </dgm:pt>
    <dgm:pt modelId="{D5E748C5-9725-4F33-9DC3-AD0F395F795C}" type="pres">
      <dgm:prSet presAssocID="{3407F051-CF62-4B61-A1B7-8CE25CE5D33D}" presName="iconBgRect" presStyleLbl="bgShp" presStyleIdx="1" presStyleCnt="4"/>
      <dgm:spPr/>
    </dgm:pt>
    <dgm:pt modelId="{61A7C2C1-A53B-46F9-8905-571AE263A639}" type="pres">
      <dgm:prSet presAssocID="{3407F051-CF62-4B61-A1B7-8CE25CE5D33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C1958FC2-BDA6-4922-9A26-4C664F367907}" type="pres">
      <dgm:prSet presAssocID="{3407F051-CF62-4B61-A1B7-8CE25CE5D33D}" presName="spaceRect" presStyleCnt="0"/>
      <dgm:spPr/>
    </dgm:pt>
    <dgm:pt modelId="{530F6870-FBDC-4704-9B3D-463DA4513E0E}" type="pres">
      <dgm:prSet presAssocID="{3407F051-CF62-4B61-A1B7-8CE25CE5D33D}" presName="textRect" presStyleLbl="revTx" presStyleIdx="1" presStyleCnt="4">
        <dgm:presLayoutVars>
          <dgm:chMax val="1"/>
          <dgm:chPref val="1"/>
        </dgm:presLayoutVars>
      </dgm:prSet>
      <dgm:spPr/>
    </dgm:pt>
    <dgm:pt modelId="{A08D01E3-5054-4CBC-A5BA-08815829ABF3}" type="pres">
      <dgm:prSet presAssocID="{836CF42D-AA45-4B77-BAE6-34DFB6387868}" presName="sibTrans" presStyleCnt="0"/>
      <dgm:spPr/>
    </dgm:pt>
    <dgm:pt modelId="{B748C75E-851B-4EF8-9716-19DF55659391}" type="pres">
      <dgm:prSet presAssocID="{7ED38421-9DFA-4BF5-BAC1-108E248ECC45}" presName="compNode" presStyleCnt="0"/>
      <dgm:spPr/>
    </dgm:pt>
    <dgm:pt modelId="{E35D6C72-14A9-40F3-A8AB-5A20B9DD35C9}" type="pres">
      <dgm:prSet presAssocID="{7ED38421-9DFA-4BF5-BAC1-108E248ECC45}" presName="iconBgRect" presStyleLbl="bgShp" presStyleIdx="2" presStyleCnt="4"/>
      <dgm:spPr/>
    </dgm:pt>
    <dgm:pt modelId="{B7027B41-8E1A-4CBF-845C-011DFDBD5C0A}" type="pres">
      <dgm:prSet presAssocID="{7ED38421-9DFA-4BF5-BAC1-108E248ECC4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2CD1104A-ABA1-42D1-B039-542AB67852B1}" type="pres">
      <dgm:prSet presAssocID="{7ED38421-9DFA-4BF5-BAC1-108E248ECC45}" presName="spaceRect" presStyleCnt="0"/>
      <dgm:spPr/>
    </dgm:pt>
    <dgm:pt modelId="{4E64755F-8E3D-47E5-961B-4808270FD425}" type="pres">
      <dgm:prSet presAssocID="{7ED38421-9DFA-4BF5-BAC1-108E248ECC45}" presName="textRect" presStyleLbl="revTx" presStyleIdx="2" presStyleCnt="4">
        <dgm:presLayoutVars>
          <dgm:chMax val="1"/>
          <dgm:chPref val="1"/>
        </dgm:presLayoutVars>
      </dgm:prSet>
      <dgm:spPr/>
    </dgm:pt>
    <dgm:pt modelId="{3D829F29-8974-4794-918B-A1AC49F0ED69}" type="pres">
      <dgm:prSet presAssocID="{958E81E6-414A-4E8C-BA09-0CA99937894B}" presName="sibTrans" presStyleCnt="0"/>
      <dgm:spPr/>
    </dgm:pt>
    <dgm:pt modelId="{537276E6-6F1C-48F4-BDB0-062B326D441E}" type="pres">
      <dgm:prSet presAssocID="{2D34467A-1B0E-4C25-8160-518D4BAD5CF9}" presName="compNode" presStyleCnt="0"/>
      <dgm:spPr/>
    </dgm:pt>
    <dgm:pt modelId="{F27FC23A-535F-469B-B70D-3626BA57D9D6}" type="pres">
      <dgm:prSet presAssocID="{2D34467A-1B0E-4C25-8160-518D4BAD5CF9}" presName="iconBgRect" presStyleLbl="bgShp" presStyleIdx="3" presStyleCnt="4"/>
      <dgm:spPr/>
    </dgm:pt>
    <dgm:pt modelId="{DC8FAD68-DF64-4C4C-A587-111BBB96873E}" type="pres">
      <dgm:prSet presAssocID="{2D34467A-1B0E-4C25-8160-518D4BAD5CF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line Network"/>
        </a:ext>
      </dgm:extLst>
    </dgm:pt>
    <dgm:pt modelId="{BA745236-5145-4B70-AFD7-3EB57168921B}" type="pres">
      <dgm:prSet presAssocID="{2D34467A-1B0E-4C25-8160-518D4BAD5CF9}" presName="spaceRect" presStyleCnt="0"/>
      <dgm:spPr/>
    </dgm:pt>
    <dgm:pt modelId="{1C13705D-0C36-41AE-ADB9-E209A4A0BCB4}" type="pres">
      <dgm:prSet presAssocID="{2D34467A-1B0E-4C25-8160-518D4BAD5CF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5A44F0C-F8CF-4E5A-90D0-C88A08B7CB6F}" type="presOf" srcId="{A2498F51-667B-4127-A639-AB53C8549F40}" destId="{0449B622-6D0F-4DA3-A9C0-15B08430AA2B}" srcOrd="0" destOrd="0" presId="urn:microsoft.com/office/officeart/2018/5/layout/IconCircleLabelList"/>
    <dgm:cxn modelId="{87C23A4E-55DA-4951-993A-916C60614B51}" srcId="{5B5072F5-26A3-4CF7-9757-9BAF597D6857}" destId="{A2498F51-667B-4127-A639-AB53C8549F40}" srcOrd="0" destOrd="0" parTransId="{F2ED5D8A-21D4-4FF0-94FD-334F1BD9A594}" sibTransId="{89A7DBA5-287A-4B8C-B392-EBA86C662B09}"/>
    <dgm:cxn modelId="{3CD09955-1841-414F-A8D7-010B8ADC3127}" srcId="{5B5072F5-26A3-4CF7-9757-9BAF597D6857}" destId="{3407F051-CF62-4B61-A1B7-8CE25CE5D33D}" srcOrd="1" destOrd="0" parTransId="{6F0F12CA-398F-4EB5-A198-B20C42F9F358}" sibTransId="{836CF42D-AA45-4B77-BAE6-34DFB6387868}"/>
    <dgm:cxn modelId="{44674561-691E-46FD-9107-6B122DD4E2EC}" type="presOf" srcId="{7ED38421-9DFA-4BF5-BAC1-108E248ECC45}" destId="{4E64755F-8E3D-47E5-961B-4808270FD425}" srcOrd="0" destOrd="0" presId="urn:microsoft.com/office/officeart/2018/5/layout/IconCircleLabelList"/>
    <dgm:cxn modelId="{980D0279-CD51-49EA-AB54-0BCDA9009A7E}" type="presOf" srcId="{3407F051-CF62-4B61-A1B7-8CE25CE5D33D}" destId="{530F6870-FBDC-4704-9B3D-463DA4513E0E}" srcOrd="0" destOrd="0" presId="urn:microsoft.com/office/officeart/2018/5/layout/IconCircleLabelList"/>
    <dgm:cxn modelId="{EE74EC7E-3C22-475F-B3E2-7B5A77981059}" srcId="{5B5072F5-26A3-4CF7-9757-9BAF597D6857}" destId="{2D34467A-1B0E-4C25-8160-518D4BAD5CF9}" srcOrd="3" destOrd="0" parTransId="{1434ADCD-0BD3-498E-9591-F732024A30FA}" sibTransId="{1E73CAA9-FBB8-4B76-A626-B5C283D6E0F8}"/>
    <dgm:cxn modelId="{C09AB991-B863-432D-8DCE-ED5AD890936F}" srcId="{5B5072F5-26A3-4CF7-9757-9BAF597D6857}" destId="{7ED38421-9DFA-4BF5-BAC1-108E248ECC45}" srcOrd="2" destOrd="0" parTransId="{B7666AC1-38D8-4DB2-80E1-C17080AA2D76}" sibTransId="{958E81E6-414A-4E8C-BA09-0CA99937894B}"/>
    <dgm:cxn modelId="{E139D2BE-DD11-477C-B02D-51AFA5C71EF8}" type="presOf" srcId="{2D34467A-1B0E-4C25-8160-518D4BAD5CF9}" destId="{1C13705D-0C36-41AE-ADB9-E209A4A0BCB4}" srcOrd="0" destOrd="0" presId="urn:microsoft.com/office/officeart/2018/5/layout/IconCircleLabelList"/>
    <dgm:cxn modelId="{992802E8-3136-42AD-B04E-D455873645F8}" type="presOf" srcId="{5B5072F5-26A3-4CF7-9757-9BAF597D6857}" destId="{595D7AD6-9EA7-4136-A47B-54C2AB53C2F0}" srcOrd="0" destOrd="0" presId="urn:microsoft.com/office/officeart/2018/5/layout/IconCircleLabelList"/>
    <dgm:cxn modelId="{4EACAED7-6B42-4765-86C2-F5CC7AB9A5E3}" type="presParOf" srcId="{595D7AD6-9EA7-4136-A47B-54C2AB53C2F0}" destId="{AE1E601E-2A8D-4C8E-AA03-639FC4A1A7B9}" srcOrd="0" destOrd="0" presId="urn:microsoft.com/office/officeart/2018/5/layout/IconCircleLabelList"/>
    <dgm:cxn modelId="{7905E414-8348-4A1C-ABE6-3216222A7281}" type="presParOf" srcId="{AE1E601E-2A8D-4C8E-AA03-639FC4A1A7B9}" destId="{081C222C-A295-492F-8872-8E3DACF0FD54}" srcOrd="0" destOrd="0" presId="urn:microsoft.com/office/officeart/2018/5/layout/IconCircleLabelList"/>
    <dgm:cxn modelId="{37BEB82B-3750-4380-91CB-3DF943ABDCD0}" type="presParOf" srcId="{AE1E601E-2A8D-4C8E-AA03-639FC4A1A7B9}" destId="{68138F01-5CEA-40B7-9FE8-60EB6EC4B09A}" srcOrd="1" destOrd="0" presId="urn:microsoft.com/office/officeart/2018/5/layout/IconCircleLabelList"/>
    <dgm:cxn modelId="{FAF2942C-B639-4451-8782-00CE66C2F080}" type="presParOf" srcId="{AE1E601E-2A8D-4C8E-AA03-639FC4A1A7B9}" destId="{7134270F-6DA3-4487-9112-C4C77171A96F}" srcOrd="2" destOrd="0" presId="urn:microsoft.com/office/officeart/2018/5/layout/IconCircleLabelList"/>
    <dgm:cxn modelId="{4B946864-FEED-4F7D-8FEF-866A29D4AFA3}" type="presParOf" srcId="{AE1E601E-2A8D-4C8E-AA03-639FC4A1A7B9}" destId="{0449B622-6D0F-4DA3-A9C0-15B08430AA2B}" srcOrd="3" destOrd="0" presId="urn:microsoft.com/office/officeart/2018/5/layout/IconCircleLabelList"/>
    <dgm:cxn modelId="{629FC41C-1C3B-4E4A-9944-5E6D5C44BF45}" type="presParOf" srcId="{595D7AD6-9EA7-4136-A47B-54C2AB53C2F0}" destId="{026232F0-886B-466D-A495-397D6D1B62E7}" srcOrd="1" destOrd="0" presId="urn:microsoft.com/office/officeart/2018/5/layout/IconCircleLabelList"/>
    <dgm:cxn modelId="{8A0E7F17-69FF-4F8A-821F-04A93FAC70A9}" type="presParOf" srcId="{595D7AD6-9EA7-4136-A47B-54C2AB53C2F0}" destId="{AF78A184-EEA4-4E92-A960-A16717E766E7}" srcOrd="2" destOrd="0" presId="urn:microsoft.com/office/officeart/2018/5/layout/IconCircleLabelList"/>
    <dgm:cxn modelId="{97601168-D969-42F9-A22A-0091F9A6BA2F}" type="presParOf" srcId="{AF78A184-EEA4-4E92-A960-A16717E766E7}" destId="{D5E748C5-9725-4F33-9DC3-AD0F395F795C}" srcOrd="0" destOrd="0" presId="urn:microsoft.com/office/officeart/2018/5/layout/IconCircleLabelList"/>
    <dgm:cxn modelId="{66D40912-6CE1-4F48-B0EF-655B7E8E0A3D}" type="presParOf" srcId="{AF78A184-EEA4-4E92-A960-A16717E766E7}" destId="{61A7C2C1-A53B-46F9-8905-571AE263A639}" srcOrd="1" destOrd="0" presId="urn:microsoft.com/office/officeart/2018/5/layout/IconCircleLabelList"/>
    <dgm:cxn modelId="{72E61F12-7AE3-454A-A14E-BFE42698F782}" type="presParOf" srcId="{AF78A184-EEA4-4E92-A960-A16717E766E7}" destId="{C1958FC2-BDA6-4922-9A26-4C664F367907}" srcOrd="2" destOrd="0" presId="urn:microsoft.com/office/officeart/2018/5/layout/IconCircleLabelList"/>
    <dgm:cxn modelId="{9A4220A6-0BA0-4CA2-A331-EA01B51F52DA}" type="presParOf" srcId="{AF78A184-EEA4-4E92-A960-A16717E766E7}" destId="{530F6870-FBDC-4704-9B3D-463DA4513E0E}" srcOrd="3" destOrd="0" presId="urn:microsoft.com/office/officeart/2018/5/layout/IconCircleLabelList"/>
    <dgm:cxn modelId="{D30FF963-FE1F-478E-81FD-2BF9E1D51185}" type="presParOf" srcId="{595D7AD6-9EA7-4136-A47B-54C2AB53C2F0}" destId="{A08D01E3-5054-4CBC-A5BA-08815829ABF3}" srcOrd="3" destOrd="0" presId="urn:microsoft.com/office/officeart/2018/5/layout/IconCircleLabelList"/>
    <dgm:cxn modelId="{D30738F8-4760-4BF8-8E27-CACCE65323DD}" type="presParOf" srcId="{595D7AD6-9EA7-4136-A47B-54C2AB53C2F0}" destId="{B748C75E-851B-4EF8-9716-19DF55659391}" srcOrd="4" destOrd="0" presId="urn:microsoft.com/office/officeart/2018/5/layout/IconCircleLabelList"/>
    <dgm:cxn modelId="{050CDD8C-79CB-4461-A11D-9983D046BDD8}" type="presParOf" srcId="{B748C75E-851B-4EF8-9716-19DF55659391}" destId="{E35D6C72-14A9-40F3-A8AB-5A20B9DD35C9}" srcOrd="0" destOrd="0" presId="urn:microsoft.com/office/officeart/2018/5/layout/IconCircleLabelList"/>
    <dgm:cxn modelId="{2F0E7332-E327-478E-BB9F-A1F48B0BB29A}" type="presParOf" srcId="{B748C75E-851B-4EF8-9716-19DF55659391}" destId="{B7027B41-8E1A-4CBF-845C-011DFDBD5C0A}" srcOrd="1" destOrd="0" presId="urn:microsoft.com/office/officeart/2018/5/layout/IconCircleLabelList"/>
    <dgm:cxn modelId="{8416C591-C086-49F4-9F25-243C5605E69A}" type="presParOf" srcId="{B748C75E-851B-4EF8-9716-19DF55659391}" destId="{2CD1104A-ABA1-42D1-B039-542AB67852B1}" srcOrd="2" destOrd="0" presId="urn:microsoft.com/office/officeart/2018/5/layout/IconCircleLabelList"/>
    <dgm:cxn modelId="{9F5ACF06-1DD4-4A60-8C6B-85329B6565CD}" type="presParOf" srcId="{B748C75E-851B-4EF8-9716-19DF55659391}" destId="{4E64755F-8E3D-47E5-961B-4808270FD425}" srcOrd="3" destOrd="0" presId="urn:microsoft.com/office/officeart/2018/5/layout/IconCircleLabelList"/>
    <dgm:cxn modelId="{6ECC3FAE-ED4B-4857-B3E7-8383509CD2D5}" type="presParOf" srcId="{595D7AD6-9EA7-4136-A47B-54C2AB53C2F0}" destId="{3D829F29-8974-4794-918B-A1AC49F0ED69}" srcOrd="5" destOrd="0" presId="urn:microsoft.com/office/officeart/2018/5/layout/IconCircleLabelList"/>
    <dgm:cxn modelId="{97164A91-2275-4C4B-B658-E3E639C97250}" type="presParOf" srcId="{595D7AD6-9EA7-4136-A47B-54C2AB53C2F0}" destId="{537276E6-6F1C-48F4-BDB0-062B326D441E}" srcOrd="6" destOrd="0" presId="urn:microsoft.com/office/officeart/2018/5/layout/IconCircleLabelList"/>
    <dgm:cxn modelId="{1D01F08A-FB1E-4318-86C0-B57CCD691F28}" type="presParOf" srcId="{537276E6-6F1C-48F4-BDB0-062B326D441E}" destId="{F27FC23A-535F-469B-B70D-3626BA57D9D6}" srcOrd="0" destOrd="0" presId="urn:microsoft.com/office/officeart/2018/5/layout/IconCircleLabelList"/>
    <dgm:cxn modelId="{5D21502B-7BB3-4AB0-853E-9001385DB4A0}" type="presParOf" srcId="{537276E6-6F1C-48F4-BDB0-062B326D441E}" destId="{DC8FAD68-DF64-4C4C-A587-111BBB96873E}" srcOrd="1" destOrd="0" presId="urn:microsoft.com/office/officeart/2018/5/layout/IconCircleLabelList"/>
    <dgm:cxn modelId="{3DFE130D-54FD-4A22-B14F-BF7FA1B030AF}" type="presParOf" srcId="{537276E6-6F1C-48F4-BDB0-062B326D441E}" destId="{BA745236-5145-4B70-AFD7-3EB57168921B}" srcOrd="2" destOrd="0" presId="urn:microsoft.com/office/officeart/2018/5/layout/IconCircleLabelList"/>
    <dgm:cxn modelId="{1CF01A26-7730-4EBE-8DDA-F40A47C38226}" type="presParOf" srcId="{537276E6-6F1C-48F4-BDB0-062B326D441E}" destId="{1C13705D-0C36-41AE-ADB9-E209A4A0BCB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6B4CE-5688-4A4C-8E39-B6CF22A4C187}">
      <dsp:nvSpPr>
        <dsp:cNvPr id="0" name=""/>
        <dsp:cNvSpPr/>
      </dsp:nvSpPr>
      <dsp:spPr>
        <a:xfrm>
          <a:off x="0" y="683959"/>
          <a:ext cx="5607050" cy="4032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169" tIns="666496" rIns="435169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Faculty survey distributed via associate deans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University of California Undergraduate Experience Survey (provisional)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Engagement through UE and partner groups</a:t>
          </a:r>
        </a:p>
      </dsp:txBody>
      <dsp:txXfrm>
        <a:off x="0" y="683959"/>
        <a:ext cx="5607050" cy="4032000"/>
      </dsp:txXfrm>
    </dsp:sp>
    <dsp:sp modelId="{F8AE3A8C-4C61-E748-988F-A10CDE63B91B}">
      <dsp:nvSpPr>
        <dsp:cNvPr id="0" name=""/>
        <dsp:cNvSpPr/>
      </dsp:nvSpPr>
      <dsp:spPr>
        <a:xfrm>
          <a:off x="280352" y="211639"/>
          <a:ext cx="3924935" cy="9446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Data sources</a:t>
          </a:r>
        </a:p>
      </dsp:txBody>
      <dsp:txXfrm>
        <a:off x="326466" y="257753"/>
        <a:ext cx="3832707" cy="852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6B4CE-5688-4A4C-8E39-B6CF22A4C187}">
      <dsp:nvSpPr>
        <dsp:cNvPr id="0" name=""/>
        <dsp:cNvSpPr/>
      </dsp:nvSpPr>
      <dsp:spPr>
        <a:xfrm>
          <a:off x="0" y="816732"/>
          <a:ext cx="5607050" cy="38697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169" tIns="812292" rIns="435169" bIns="277368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 dirty="0"/>
            <a:t>Distributed via associate deans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 dirty="0"/>
            <a:t>228 responses, 89% teaching in spring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900" kern="1200" dirty="0"/>
            <a:t>90% Indicated College</a:t>
          </a:r>
        </a:p>
      </dsp:txBody>
      <dsp:txXfrm>
        <a:off x="0" y="816732"/>
        <a:ext cx="5607050" cy="3869775"/>
      </dsp:txXfrm>
    </dsp:sp>
    <dsp:sp modelId="{F8AE3A8C-4C61-E748-988F-A10CDE63B91B}">
      <dsp:nvSpPr>
        <dsp:cNvPr id="0" name=""/>
        <dsp:cNvSpPr/>
      </dsp:nvSpPr>
      <dsp:spPr>
        <a:xfrm>
          <a:off x="280352" y="241092"/>
          <a:ext cx="4556692" cy="11512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Campus Survey</a:t>
          </a:r>
        </a:p>
      </dsp:txBody>
      <dsp:txXfrm>
        <a:off x="336553" y="297293"/>
        <a:ext cx="4444290" cy="1038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C222C-A295-492F-8872-8E3DACF0FD54}">
      <dsp:nvSpPr>
        <dsp:cNvPr id="0" name=""/>
        <dsp:cNvSpPr/>
      </dsp:nvSpPr>
      <dsp:spPr>
        <a:xfrm>
          <a:off x="862601" y="368103"/>
          <a:ext cx="1259299" cy="12592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38F01-5CEA-40B7-9FE8-60EB6EC4B09A}">
      <dsp:nvSpPr>
        <dsp:cNvPr id="0" name=""/>
        <dsp:cNvSpPr/>
      </dsp:nvSpPr>
      <dsp:spPr>
        <a:xfrm>
          <a:off x="1130976" y="636479"/>
          <a:ext cx="722548" cy="7225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9B622-6D0F-4DA3-A9C0-15B08430AA2B}">
      <dsp:nvSpPr>
        <dsp:cNvPr id="0" name=""/>
        <dsp:cNvSpPr/>
      </dsp:nvSpPr>
      <dsp:spPr>
        <a:xfrm>
          <a:off x="460038" y="2019644"/>
          <a:ext cx="20644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Lab/fieldwork online</a:t>
          </a:r>
        </a:p>
      </dsp:txBody>
      <dsp:txXfrm>
        <a:off x="460038" y="2019644"/>
        <a:ext cx="2064425" cy="720000"/>
      </dsp:txXfrm>
    </dsp:sp>
    <dsp:sp modelId="{D5E748C5-9725-4F33-9DC3-AD0F395F795C}">
      <dsp:nvSpPr>
        <dsp:cNvPr id="0" name=""/>
        <dsp:cNvSpPr/>
      </dsp:nvSpPr>
      <dsp:spPr>
        <a:xfrm>
          <a:off x="3288300" y="368103"/>
          <a:ext cx="1259299" cy="12592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7C2C1-A53B-46F9-8905-571AE263A639}">
      <dsp:nvSpPr>
        <dsp:cNvPr id="0" name=""/>
        <dsp:cNvSpPr/>
      </dsp:nvSpPr>
      <dsp:spPr>
        <a:xfrm>
          <a:off x="3556675" y="636479"/>
          <a:ext cx="722548" cy="7225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F6870-FBDC-4704-9B3D-463DA4513E0E}">
      <dsp:nvSpPr>
        <dsp:cNvPr id="0" name=""/>
        <dsp:cNvSpPr/>
      </dsp:nvSpPr>
      <dsp:spPr>
        <a:xfrm>
          <a:off x="2885737" y="2019644"/>
          <a:ext cx="20644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Student technology access</a:t>
          </a:r>
        </a:p>
      </dsp:txBody>
      <dsp:txXfrm>
        <a:off x="2885737" y="2019644"/>
        <a:ext cx="2064425" cy="720000"/>
      </dsp:txXfrm>
    </dsp:sp>
    <dsp:sp modelId="{E35D6C72-14A9-40F3-A8AB-5A20B9DD35C9}">
      <dsp:nvSpPr>
        <dsp:cNvPr id="0" name=""/>
        <dsp:cNvSpPr/>
      </dsp:nvSpPr>
      <dsp:spPr>
        <a:xfrm>
          <a:off x="5714000" y="368103"/>
          <a:ext cx="1259299" cy="12592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27B41-8E1A-4CBF-845C-011DFDBD5C0A}">
      <dsp:nvSpPr>
        <dsp:cNvPr id="0" name=""/>
        <dsp:cNvSpPr/>
      </dsp:nvSpPr>
      <dsp:spPr>
        <a:xfrm>
          <a:off x="5982375" y="636479"/>
          <a:ext cx="722548" cy="7225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4755F-8E3D-47E5-961B-4808270FD425}">
      <dsp:nvSpPr>
        <dsp:cNvPr id="0" name=""/>
        <dsp:cNvSpPr/>
      </dsp:nvSpPr>
      <dsp:spPr>
        <a:xfrm>
          <a:off x="5311437" y="2019644"/>
          <a:ext cx="20644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Synchronous attendance</a:t>
          </a:r>
        </a:p>
      </dsp:txBody>
      <dsp:txXfrm>
        <a:off x="5311437" y="2019644"/>
        <a:ext cx="2064425" cy="720000"/>
      </dsp:txXfrm>
    </dsp:sp>
    <dsp:sp modelId="{C6C3D780-E05E-4CE3-A4FD-D07A0484832D}">
      <dsp:nvSpPr>
        <dsp:cNvPr id="0" name=""/>
        <dsp:cNvSpPr/>
      </dsp:nvSpPr>
      <dsp:spPr>
        <a:xfrm>
          <a:off x="8139699" y="368103"/>
          <a:ext cx="1259299" cy="12592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85BEA-0284-430D-AA6A-AE2C7C58861D}">
      <dsp:nvSpPr>
        <dsp:cNvPr id="0" name=""/>
        <dsp:cNvSpPr/>
      </dsp:nvSpPr>
      <dsp:spPr>
        <a:xfrm>
          <a:off x="8408074" y="636479"/>
          <a:ext cx="722548" cy="7225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070C8-7F83-4A45-B8ED-86F9FCC47E76}">
      <dsp:nvSpPr>
        <dsp:cNvPr id="0" name=""/>
        <dsp:cNvSpPr/>
      </dsp:nvSpPr>
      <dsp:spPr>
        <a:xfrm>
          <a:off x="7737136" y="2019644"/>
          <a:ext cx="20644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Unsure</a:t>
          </a:r>
        </a:p>
      </dsp:txBody>
      <dsp:txXfrm>
        <a:off x="7737136" y="2019644"/>
        <a:ext cx="2064425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C222C-A295-492F-8872-8E3DACF0FD54}">
      <dsp:nvSpPr>
        <dsp:cNvPr id="0" name=""/>
        <dsp:cNvSpPr/>
      </dsp:nvSpPr>
      <dsp:spPr>
        <a:xfrm>
          <a:off x="862601" y="368103"/>
          <a:ext cx="1259299" cy="12592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38F01-5CEA-40B7-9FE8-60EB6EC4B09A}">
      <dsp:nvSpPr>
        <dsp:cNvPr id="0" name=""/>
        <dsp:cNvSpPr/>
      </dsp:nvSpPr>
      <dsp:spPr>
        <a:xfrm>
          <a:off x="1130976" y="636479"/>
          <a:ext cx="722548" cy="7225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9B622-6D0F-4DA3-A9C0-15B08430AA2B}">
      <dsp:nvSpPr>
        <dsp:cNvPr id="0" name=""/>
        <dsp:cNvSpPr/>
      </dsp:nvSpPr>
      <dsp:spPr>
        <a:xfrm>
          <a:off x="460038" y="2019644"/>
          <a:ext cx="20644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Class disparities</a:t>
          </a:r>
        </a:p>
      </dsp:txBody>
      <dsp:txXfrm>
        <a:off x="460038" y="2019644"/>
        <a:ext cx="2064425" cy="720000"/>
      </dsp:txXfrm>
    </dsp:sp>
    <dsp:sp modelId="{D5E748C5-9725-4F33-9DC3-AD0F395F795C}">
      <dsp:nvSpPr>
        <dsp:cNvPr id="0" name=""/>
        <dsp:cNvSpPr/>
      </dsp:nvSpPr>
      <dsp:spPr>
        <a:xfrm>
          <a:off x="3288300" y="368103"/>
          <a:ext cx="1259299" cy="12592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7C2C1-A53B-46F9-8905-571AE263A639}">
      <dsp:nvSpPr>
        <dsp:cNvPr id="0" name=""/>
        <dsp:cNvSpPr/>
      </dsp:nvSpPr>
      <dsp:spPr>
        <a:xfrm>
          <a:off x="3556675" y="636479"/>
          <a:ext cx="722548" cy="7225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F6870-FBDC-4704-9B3D-463DA4513E0E}">
      <dsp:nvSpPr>
        <dsp:cNvPr id="0" name=""/>
        <dsp:cNvSpPr/>
      </dsp:nvSpPr>
      <dsp:spPr>
        <a:xfrm>
          <a:off x="2885737" y="2019644"/>
          <a:ext cx="20644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Black lives matter</a:t>
          </a:r>
        </a:p>
      </dsp:txBody>
      <dsp:txXfrm>
        <a:off x="2885737" y="2019644"/>
        <a:ext cx="2064425" cy="720000"/>
      </dsp:txXfrm>
    </dsp:sp>
    <dsp:sp modelId="{E35D6C72-14A9-40F3-A8AB-5A20B9DD35C9}">
      <dsp:nvSpPr>
        <dsp:cNvPr id="0" name=""/>
        <dsp:cNvSpPr/>
      </dsp:nvSpPr>
      <dsp:spPr>
        <a:xfrm>
          <a:off x="5714000" y="368103"/>
          <a:ext cx="1259299" cy="12592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27B41-8E1A-4CBF-845C-011DFDBD5C0A}">
      <dsp:nvSpPr>
        <dsp:cNvPr id="0" name=""/>
        <dsp:cNvSpPr/>
      </dsp:nvSpPr>
      <dsp:spPr>
        <a:xfrm>
          <a:off x="5982375" y="636479"/>
          <a:ext cx="722548" cy="7225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4755F-8E3D-47E5-961B-4808270FD425}">
      <dsp:nvSpPr>
        <dsp:cNvPr id="0" name=""/>
        <dsp:cNvSpPr/>
      </dsp:nvSpPr>
      <dsp:spPr>
        <a:xfrm>
          <a:off x="5311437" y="2019644"/>
          <a:ext cx="20644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Home or life challenges</a:t>
          </a:r>
        </a:p>
      </dsp:txBody>
      <dsp:txXfrm>
        <a:off x="5311437" y="2019644"/>
        <a:ext cx="2064425" cy="720000"/>
      </dsp:txXfrm>
    </dsp:sp>
    <dsp:sp modelId="{F27FC23A-535F-469B-B70D-3626BA57D9D6}">
      <dsp:nvSpPr>
        <dsp:cNvPr id="0" name=""/>
        <dsp:cNvSpPr/>
      </dsp:nvSpPr>
      <dsp:spPr>
        <a:xfrm>
          <a:off x="8139699" y="368103"/>
          <a:ext cx="1259299" cy="12592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FAD68-DF64-4C4C-A587-111BBB96873E}">
      <dsp:nvSpPr>
        <dsp:cNvPr id="0" name=""/>
        <dsp:cNvSpPr/>
      </dsp:nvSpPr>
      <dsp:spPr>
        <a:xfrm>
          <a:off x="8408074" y="636479"/>
          <a:ext cx="722548" cy="7225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3705D-0C36-41AE-ADB9-E209A4A0BCB4}">
      <dsp:nvSpPr>
        <dsp:cNvPr id="0" name=""/>
        <dsp:cNvSpPr/>
      </dsp:nvSpPr>
      <dsp:spPr>
        <a:xfrm>
          <a:off x="7737136" y="2019644"/>
          <a:ext cx="20644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Bring Empathy</a:t>
          </a:r>
        </a:p>
      </dsp:txBody>
      <dsp:txXfrm>
        <a:off x="7737136" y="2019644"/>
        <a:ext cx="2064425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C222C-A295-492F-8872-8E3DACF0FD54}">
      <dsp:nvSpPr>
        <dsp:cNvPr id="0" name=""/>
        <dsp:cNvSpPr/>
      </dsp:nvSpPr>
      <dsp:spPr>
        <a:xfrm>
          <a:off x="862601" y="368103"/>
          <a:ext cx="1259299" cy="12592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38F01-5CEA-40B7-9FE8-60EB6EC4B09A}">
      <dsp:nvSpPr>
        <dsp:cNvPr id="0" name=""/>
        <dsp:cNvSpPr/>
      </dsp:nvSpPr>
      <dsp:spPr>
        <a:xfrm>
          <a:off x="1130976" y="636479"/>
          <a:ext cx="722548" cy="7225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9B622-6D0F-4DA3-A9C0-15B08430AA2B}">
      <dsp:nvSpPr>
        <dsp:cNvPr id="0" name=""/>
        <dsp:cNvSpPr/>
      </dsp:nvSpPr>
      <dsp:spPr>
        <a:xfrm>
          <a:off x="460038" y="2019644"/>
          <a:ext cx="20644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More workshops</a:t>
          </a:r>
        </a:p>
      </dsp:txBody>
      <dsp:txXfrm>
        <a:off x="460038" y="2019644"/>
        <a:ext cx="2064425" cy="720000"/>
      </dsp:txXfrm>
    </dsp:sp>
    <dsp:sp modelId="{D5E748C5-9725-4F33-9DC3-AD0F395F795C}">
      <dsp:nvSpPr>
        <dsp:cNvPr id="0" name=""/>
        <dsp:cNvSpPr/>
      </dsp:nvSpPr>
      <dsp:spPr>
        <a:xfrm>
          <a:off x="3288300" y="368103"/>
          <a:ext cx="1259299" cy="12592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7C2C1-A53B-46F9-8905-571AE263A639}">
      <dsp:nvSpPr>
        <dsp:cNvPr id="0" name=""/>
        <dsp:cNvSpPr/>
      </dsp:nvSpPr>
      <dsp:spPr>
        <a:xfrm>
          <a:off x="3556675" y="636479"/>
          <a:ext cx="722548" cy="7225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F6870-FBDC-4704-9B3D-463DA4513E0E}">
      <dsp:nvSpPr>
        <dsp:cNvPr id="0" name=""/>
        <dsp:cNvSpPr/>
      </dsp:nvSpPr>
      <dsp:spPr>
        <a:xfrm>
          <a:off x="2885737" y="2019644"/>
          <a:ext cx="20644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TA  Training and support</a:t>
          </a:r>
        </a:p>
      </dsp:txBody>
      <dsp:txXfrm>
        <a:off x="2885737" y="2019644"/>
        <a:ext cx="2064425" cy="720000"/>
      </dsp:txXfrm>
    </dsp:sp>
    <dsp:sp modelId="{E35D6C72-14A9-40F3-A8AB-5A20B9DD35C9}">
      <dsp:nvSpPr>
        <dsp:cNvPr id="0" name=""/>
        <dsp:cNvSpPr/>
      </dsp:nvSpPr>
      <dsp:spPr>
        <a:xfrm>
          <a:off x="5714000" y="368103"/>
          <a:ext cx="1259299" cy="12592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27B41-8E1A-4CBF-845C-011DFDBD5C0A}">
      <dsp:nvSpPr>
        <dsp:cNvPr id="0" name=""/>
        <dsp:cNvSpPr/>
      </dsp:nvSpPr>
      <dsp:spPr>
        <a:xfrm>
          <a:off x="5982375" y="636479"/>
          <a:ext cx="722548" cy="7225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4755F-8E3D-47E5-961B-4808270FD425}">
      <dsp:nvSpPr>
        <dsp:cNvPr id="0" name=""/>
        <dsp:cNvSpPr/>
      </dsp:nvSpPr>
      <dsp:spPr>
        <a:xfrm>
          <a:off x="5311437" y="2019644"/>
          <a:ext cx="20644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Facilitate collaboration</a:t>
          </a:r>
        </a:p>
      </dsp:txBody>
      <dsp:txXfrm>
        <a:off x="5311437" y="2019644"/>
        <a:ext cx="2064425" cy="720000"/>
      </dsp:txXfrm>
    </dsp:sp>
    <dsp:sp modelId="{F27FC23A-535F-469B-B70D-3626BA57D9D6}">
      <dsp:nvSpPr>
        <dsp:cNvPr id="0" name=""/>
        <dsp:cNvSpPr/>
      </dsp:nvSpPr>
      <dsp:spPr>
        <a:xfrm>
          <a:off x="8139699" y="368103"/>
          <a:ext cx="1259299" cy="12592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FAD68-DF64-4C4C-A587-111BBB96873E}">
      <dsp:nvSpPr>
        <dsp:cNvPr id="0" name=""/>
        <dsp:cNvSpPr/>
      </dsp:nvSpPr>
      <dsp:spPr>
        <a:xfrm>
          <a:off x="8408074" y="636479"/>
          <a:ext cx="722548" cy="7225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3705D-0C36-41AE-ADB9-E209A4A0BCB4}">
      <dsp:nvSpPr>
        <dsp:cNvPr id="0" name=""/>
        <dsp:cNvSpPr/>
      </dsp:nvSpPr>
      <dsp:spPr>
        <a:xfrm>
          <a:off x="7737136" y="2019644"/>
          <a:ext cx="206442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Technology improvements</a:t>
          </a:r>
        </a:p>
      </dsp:txBody>
      <dsp:txXfrm>
        <a:off x="7737136" y="2019644"/>
        <a:ext cx="206442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7ACE0-DD9B-48DA-963D-CBCA3BBA4C10}" type="datetimeFigureOut">
              <a:rPr lang="en-US" smtClean="0"/>
              <a:t>10/5/20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1EE28-3103-4A7F-9D36-281450EC7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2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below are from 203 responses indicated they did teach in spring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1EE28-3103-4A7F-9D36-281450EC76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99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as 17, with only top 10 shown for cleaner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1EE28-3103-4A7F-9D36-281450EC76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2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50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2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5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1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92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4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1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4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2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3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9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8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uat.visualizedata.ucop.edu/#/site/IRAP/workbooks/869/views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6A4B2-5C5F-524C-83DF-1A994A4E7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Emergency remote teaching retrospective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6C48B-15E1-7141-8F4D-7505E3BA2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Jennifer Brown, VPDUE</a:t>
            </a:r>
          </a:p>
          <a:p>
            <a:pPr algn="r"/>
            <a:r>
              <a:rPr lang="en-US">
                <a:solidFill>
                  <a:srgbClr val="FFFFFF"/>
                </a:solidFill>
              </a:rPr>
              <a:t>August 11, 2020</a:t>
            </a:r>
          </a:p>
        </p:txBody>
      </p:sp>
    </p:spTree>
    <p:extLst>
      <p:ext uri="{BB962C8B-B14F-4D97-AF65-F5344CB8AC3E}">
        <p14:creationId xmlns:p14="http://schemas.microsoft.com/office/powerpoint/2010/main" val="463057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E172-6AB6-45FE-89DE-ECE5BA85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849624" cy="1188720"/>
          </a:xfrm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sz="1800" b="0" i="0" kern="0" cap="none" spc="0" dirty="0">
                <a:effectLst/>
              </a:rPr>
              <a:t>The following items pertain to your experience before the transition to remote instruction.</a:t>
            </a:r>
            <a:endParaRPr lang="en-US" sz="1800" kern="0" cap="none" spc="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D1EA05-DEF2-4A6A-BA4C-68D89AC7C6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93561" y="1199131"/>
            <a:ext cx="6385534" cy="445973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F49EC2-1187-4C24-8AB1-271AE28854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213"/>
          <a:stretch/>
        </p:blipFill>
        <p:spPr>
          <a:xfrm>
            <a:off x="412905" y="3315522"/>
            <a:ext cx="4633158" cy="185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89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E172-6AB6-45FE-89DE-ECE5BA85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27272"/>
            <a:ext cx="3849624" cy="1188720"/>
          </a:xfrm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sz="1500" b="0" i="0" kern="0" cap="none" spc="0">
                <a:effectLst/>
              </a:rPr>
              <a:t>Please indicate your level of concern regarding the following aspects of the transition to remote instruction during spring 2020.</a:t>
            </a:r>
            <a:endParaRPr lang="en-US" sz="1500" kern="0" cap="none" spc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D1EA05-DEF2-4A6A-BA4C-68D89AC7C6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95815" y="1228569"/>
            <a:ext cx="6301234" cy="4400862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F49EC2-1187-4C24-8AB1-271AE28854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86"/>
          <a:stretch/>
        </p:blipFill>
        <p:spPr>
          <a:xfrm>
            <a:off x="720898" y="1551800"/>
            <a:ext cx="4095186" cy="481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84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23D9B6CF-87DD-47C7-B38D-7C5353D4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FE172-6AB6-45FE-89DE-ECE5BA85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2133600"/>
            <a:ext cx="3044952" cy="1898904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2000" kern="0" cap="none" spc="0" dirty="0"/>
              <a:t> For spring 2020 courses that you taught remotely, please indicate which instructional methods you have used, how they worked, and what you will use in the future.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E2328B-DA12-4B90-BD82-3CCF13AF6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7FF0B6-332F-4842-A5F8-EA360BD5F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0412" y="802767"/>
            <a:ext cx="656539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FD0DDF4D-F4F5-4278-8772-E867E453C3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40452" y="1419987"/>
            <a:ext cx="5925312" cy="37033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87AD96-9623-4582-B41D-D19D1D62CFB6}"/>
              </a:ext>
            </a:extLst>
          </p:cNvPr>
          <p:cNvSpPr/>
          <p:nvPr/>
        </p:nvSpPr>
        <p:spPr>
          <a:xfrm>
            <a:off x="9430137" y="3575010"/>
            <a:ext cx="1089389" cy="310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69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23D9B6CF-87DD-47C7-B38D-7C5353D4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FE172-6AB6-45FE-89DE-ECE5BA85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2133600"/>
            <a:ext cx="3044952" cy="1898904"/>
          </a:xfrm>
        </p:spPr>
        <p:txBody>
          <a:bodyPr vert="horz" lIns="274320" tIns="182880" rIns="274320" bIns="182880" rtlCol="0" anchor="ctr" anchorCtr="1">
            <a:noAutofit/>
          </a:bodyPr>
          <a:lstStyle/>
          <a:p>
            <a:r>
              <a:rPr lang="en-US" sz="2000" kern="0" cap="none" spc="0"/>
              <a:t>Number of times in a typical class you poll students to check for understanding (using Zoom poll, Poll Everywhere, or similar).</a:t>
            </a:r>
            <a:endParaRPr lang="en-US" sz="2000" kern="0" cap="none" spc="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E2328B-DA12-4B90-BD82-3CCF13AF6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7FF0B6-332F-4842-A5F8-EA360BD5F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0412" y="802767"/>
            <a:ext cx="656539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FD0DDF4D-F4F5-4278-8772-E867E453C3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44324" y="1205195"/>
            <a:ext cx="5917567" cy="413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81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23D9B6CF-87DD-47C7-B38D-7C5353D4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FE172-6AB6-45FE-89DE-ECE5BA85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2133600"/>
            <a:ext cx="3044952" cy="1898904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1800" kern="0" cap="none" spc="0" dirty="0"/>
              <a:t>Fraction of class time students are in small group discussions or problem-solving in Zoom breakout rooms (or similar technology)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FE2328B-DA12-4B90-BD82-3CCF13AF6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77FF0B6-332F-4842-A5F8-EA360BD5F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0412" y="802767"/>
            <a:ext cx="656539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FD0DDF4D-F4F5-4278-8772-E867E453C3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44324" y="1205195"/>
            <a:ext cx="5917567" cy="413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4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23D9B6CF-87DD-47C7-B38D-7C5353D4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FE172-6AB6-45FE-89DE-ECE5BA85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5" y="2133600"/>
            <a:ext cx="3209546" cy="1898904"/>
          </a:xfrm>
        </p:spPr>
        <p:txBody>
          <a:bodyPr vert="horz" lIns="274320" tIns="182880" rIns="274320" bIns="182880" rtlCol="0" anchor="ctr" anchorCtr="1">
            <a:noAutofit/>
          </a:bodyPr>
          <a:lstStyle/>
          <a:p>
            <a:r>
              <a:rPr lang="en-US" sz="1800" kern="0" cap="none" spc="0" dirty="0"/>
              <a:t>How often did TAs support online class sessions by monitoring and responding to student questions posted in chat box or other question-asking formats including breakout rooms?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FE2328B-DA12-4B90-BD82-3CCF13AF6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77FF0B6-332F-4842-A5F8-EA360BD5F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0412" y="802767"/>
            <a:ext cx="656539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FD0DDF4D-F4F5-4278-8772-E867E453C3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44324" y="1205195"/>
            <a:ext cx="5917567" cy="413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47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E172-6AB6-45FE-89DE-ECE5BA85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3066"/>
            <a:ext cx="3849624" cy="1188720"/>
          </a:xfrm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sz="1300" b="0" i="0" kern="0" cap="none" spc="0" dirty="0">
                <a:effectLst/>
              </a:rPr>
              <a:t>Please indicate your level of agreement with the following statements about the transition of your course(s) to remote instruction during the spring 2020 semester.</a:t>
            </a:r>
            <a:endParaRPr lang="en-US" sz="1300" kern="0" cap="none" spc="0" dirty="0"/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DF4CF607-6986-4045-8507-F87F45FCF4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97944" y="1327358"/>
            <a:ext cx="6739097" cy="421193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F49EC2-1187-4C24-8AB1-271AE28854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13"/>
          <a:stretch/>
        </p:blipFill>
        <p:spPr>
          <a:xfrm>
            <a:off x="916949" y="1390728"/>
            <a:ext cx="3625069" cy="49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71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A99FE660-E3DF-47E7-962D-66C6F6CE0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795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8C29FEE-8E8F-43D5-AD23-EB4060B4D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8415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ject 2">
            <a:extLst>
              <a:ext uri="{FF2B5EF4-FFF2-40B4-BE49-F238E27FC236}">
                <a16:creationId xmlns:a16="http://schemas.microsoft.com/office/drawing/2014/main" id="{BC67147F-EC0D-4F74-9123-9878FD8A0B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5468" y="362832"/>
            <a:ext cx="9853969" cy="6158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BFE172-6AB6-45FE-89DE-ECE5BA85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607" y="652310"/>
            <a:ext cx="3967135" cy="1471458"/>
          </a:xfrm>
        </p:spPr>
        <p:txBody>
          <a:bodyPr vert="horz" lIns="274320" tIns="182880" rIns="274320" bIns="182880" rtlCol="0" anchorCtr="1">
            <a:noAutofit/>
          </a:bodyPr>
          <a:lstStyle/>
          <a:p>
            <a:r>
              <a:rPr lang="en-US" sz="2000" b="0" i="0" kern="0" cap="none" spc="0" dirty="0">
                <a:solidFill>
                  <a:srgbClr val="5D5D5D"/>
                </a:solidFill>
                <a:effectLst/>
              </a:rPr>
              <a:t>Which of the following have been challenging for you in adapting course design and/or assignments to remote learning? Select all that apply.</a:t>
            </a:r>
            <a:endParaRPr lang="en-US" sz="2000" kern="0" cap="none" spc="0" dirty="0"/>
          </a:p>
        </p:txBody>
      </p:sp>
    </p:spTree>
    <p:extLst>
      <p:ext uri="{BB962C8B-B14F-4D97-AF65-F5344CB8AC3E}">
        <p14:creationId xmlns:p14="http://schemas.microsoft.com/office/powerpoint/2010/main" val="2506754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2">
            <a:extLst>
              <a:ext uri="{FF2B5EF4-FFF2-40B4-BE49-F238E27FC236}">
                <a16:creationId xmlns:a16="http://schemas.microsoft.com/office/drawing/2014/main" id="{BC67147F-EC0D-4F74-9123-9878FD8A0B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5468" y="362832"/>
            <a:ext cx="9853969" cy="6158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BFE172-6AB6-45FE-89DE-ECE5BA85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607" y="652310"/>
            <a:ext cx="3967135" cy="1471458"/>
          </a:xfrm>
        </p:spPr>
        <p:txBody>
          <a:bodyPr vert="horz" lIns="274320" tIns="182880" rIns="274320" bIns="182880" rtlCol="0" anchorCtr="1">
            <a:noAutofit/>
          </a:bodyPr>
          <a:lstStyle/>
          <a:p>
            <a:r>
              <a:rPr lang="en-US" sz="2000" b="0" i="0" kern="0" cap="none" spc="0" dirty="0">
                <a:solidFill>
                  <a:srgbClr val="5D5D5D"/>
                </a:solidFill>
                <a:effectLst/>
              </a:rPr>
              <a:t>Which of the following have been challenging for you in adapting course design and/or assignments to remote learning? Select all that apply.</a:t>
            </a:r>
            <a:endParaRPr lang="en-US" sz="2000" kern="0" cap="none" spc="0" dirty="0"/>
          </a:p>
        </p:txBody>
      </p:sp>
    </p:spTree>
    <p:extLst>
      <p:ext uri="{BB962C8B-B14F-4D97-AF65-F5344CB8AC3E}">
        <p14:creationId xmlns:p14="http://schemas.microsoft.com/office/powerpoint/2010/main" val="718040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A99FE660-E3DF-47E7-962D-66C6F6CE0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795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8C29FEE-8E8F-43D5-AD23-EB4060B4D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8415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B3236CFA-5E14-4154-8C51-BDA3AD4B94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4912" y="371119"/>
            <a:ext cx="9841633" cy="61510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BFE172-6AB6-45FE-89DE-ECE5BA85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607" y="652310"/>
            <a:ext cx="3967135" cy="1471458"/>
          </a:xfrm>
        </p:spPr>
        <p:txBody>
          <a:bodyPr vert="horz" lIns="274320" tIns="182880" rIns="274320" bIns="182880" rtlCol="0" anchorCtr="1">
            <a:noAutofit/>
          </a:bodyPr>
          <a:lstStyle/>
          <a:p>
            <a:r>
              <a:rPr lang="en-US" sz="2400" b="0" i="0" kern="0" cap="none" spc="0" dirty="0">
                <a:solidFill>
                  <a:srgbClr val="5D5D5D"/>
                </a:solidFill>
                <a:effectLst/>
              </a:rPr>
              <a:t>What changes did you make because of the shift to remote learning? Select all that apply.</a:t>
            </a:r>
            <a:endParaRPr lang="en-US" sz="2400" kern="0" cap="none" spc="0" dirty="0"/>
          </a:p>
        </p:txBody>
      </p:sp>
    </p:spTree>
    <p:extLst>
      <p:ext uri="{BB962C8B-B14F-4D97-AF65-F5344CB8AC3E}">
        <p14:creationId xmlns:p14="http://schemas.microsoft.com/office/powerpoint/2010/main" val="156597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686A-0125-104C-8484-49064E7D3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marL="457200" lvl="1" indent="0" fontAlgn="ctr"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404040"/>
                </a:solidFill>
              </a:rPr>
              <a:t>Undergraduate Education’s Core Goal</a:t>
            </a:r>
          </a:p>
          <a:p>
            <a:pPr marL="0" indent="0" algn="ctr"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404040"/>
                </a:solidFill>
              </a:rPr>
              <a:t>Working with partners to improve retention and graduation </a:t>
            </a:r>
          </a:p>
          <a:p>
            <a:pPr marL="0" indent="0">
              <a:buNone/>
            </a:pPr>
            <a:endParaRPr lang="en-US" i="1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80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23D9B6CF-87DD-47C7-B38D-7C5353D4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FE172-6AB6-45FE-89DE-ECE5BA85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2133600"/>
            <a:ext cx="3044952" cy="1898904"/>
          </a:xfrm>
        </p:spPr>
        <p:txBody>
          <a:bodyPr vert="horz" lIns="274320" tIns="182880" rIns="274320" bIns="182880" rtlCol="0" anchor="ctr" anchorCtr="1">
            <a:noAutofit/>
          </a:bodyPr>
          <a:lstStyle/>
          <a:p>
            <a:r>
              <a:rPr lang="en-US" sz="1800" kern="0" cap="none" spc="0" dirty="0">
                <a:solidFill>
                  <a:srgbClr val="5D5D5D"/>
                </a:solidFill>
              </a:rPr>
              <a:t>Did students receive the original course learning outcomes of your course given the changes made to accommodate remote instruction?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E2328B-DA12-4B90-BD82-3CCF13AF6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7FF0B6-332F-4842-A5F8-EA360BD5F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0412" y="802767"/>
            <a:ext cx="656539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FD0DDF4D-F4F5-4278-8772-E867E453C3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44324" y="1205195"/>
            <a:ext cx="5917567" cy="413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1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E172-6AB6-45FE-89DE-ECE5BA85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 vert="horz" lIns="182880" tIns="182880" rIns="182880" bIns="182880" rtlCol="0" anchor="ctr" anchorCtr="1">
            <a:normAutofit fontScale="90000"/>
          </a:bodyPr>
          <a:lstStyle/>
          <a:p>
            <a:r>
              <a:rPr lang="en-US" sz="2400" kern="0" cap="none" spc="0" dirty="0">
                <a:solidFill>
                  <a:srgbClr val="5D5D5D"/>
                </a:solidFill>
              </a:rPr>
              <a:t>If you believe the course learning outcomes were changed, what would have helped to achieve the original course learning outcomes with a remote format?</a:t>
            </a:r>
          </a:p>
        </p:txBody>
      </p:sp>
      <p:graphicFrame>
        <p:nvGraphicFramePr>
          <p:cNvPr id="56" name="TextBox 4">
            <a:extLst>
              <a:ext uri="{FF2B5EF4-FFF2-40B4-BE49-F238E27FC236}">
                <a16:creationId xmlns:a16="http://schemas.microsoft.com/office/drawing/2014/main" id="{69184EB3-251C-47EF-B3E8-F7F1BC7023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668420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646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E172-6AB6-45FE-89DE-ECE5BA85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719721"/>
            <a:ext cx="8033741" cy="1433691"/>
          </a:xfrm>
        </p:spPr>
        <p:txBody>
          <a:bodyPr vert="horz" lIns="182880" tIns="182880" rIns="182880" bIns="182880" rtlCol="0" anchor="ctr" anchorCtr="1">
            <a:normAutofit fontScale="90000"/>
          </a:bodyPr>
          <a:lstStyle/>
          <a:p>
            <a:r>
              <a:rPr lang="en-US" sz="2400" kern="0" cap="none" spc="0" dirty="0">
                <a:solidFill>
                  <a:srgbClr val="5D5D5D"/>
                </a:solidFill>
              </a:rPr>
              <a:t>The effects of the COVID-19 pandemic have been different for different groups of people. What issues of equity and inclusion have you become more aware of with the shift to remote teaching? How did/will this impact your teaching?</a:t>
            </a:r>
          </a:p>
        </p:txBody>
      </p:sp>
      <p:graphicFrame>
        <p:nvGraphicFramePr>
          <p:cNvPr id="56" name="TextBox 4">
            <a:extLst>
              <a:ext uri="{FF2B5EF4-FFF2-40B4-BE49-F238E27FC236}">
                <a16:creationId xmlns:a16="http://schemas.microsoft.com/office/drawing/2014/main" id="{69184EB3-251C-47EF-B3E8-F7F1BC7023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6358670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296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E172-6AB6-45FE-89DE-ECE5BA85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719721"/>
            <a:ext cx="8033741" cy="1433691"/>
          </a:xfrm>
        </p:spPr>
        <p:txBody>
          <a:bodyPr vert="horz" lIns="182880" tIns="182880" rIns="182880" bIns="182880" rtlCol="0" anchor="ctr" anchorCtr="1">
            <a:normAutofit/>
          </a:bodyPr>
          <a:lstStyle/>
          <a:p>
            <a:r>
              <a:rPr lang="en-US" sz="2400" kern="0" cap="none" spc="0" dirty="0">
                <a:solidFill>
                  <a:srgbClr val="5D5D5D"/>
                </a:solidFill>
              </a:rPr>
              <a:t>What type of resources can XCITE offer that will help with remote teaching for the summer or fall term?</a:t>
            </a:r>
          </a:p>
        </p:txBody>
      </p:sp>
      <p:graphicFrame>
        <p:nvGraphicFramePr>
          <p:cNvPr id="56" name="TextBox 4">
            <a:extLst>
              <a:ext uri="{FF2B5EF4-FFF2-40B4-BE49-F238E27FC236}">
                <a16:creationId xmlns:a16="http://schemas.microsoft.com/office/drawing/2014/main" id="{69184EB3-251C-47EF-B3E8-F7F1BC7023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402717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142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2011F-9A29-DA42-B2C2-43934ED4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72" y="978776"/>
            <a:ext cx="4486656" cy="1174991"/>
          </a:xfrm>
        </p:spPr>
        <p:txBody>
          <a:bodyPr>
            <a:normAutofit/>
          </a:bodyPr>
          <a:lstStyle/>
          <a:p>
            <a:r>
              <a:rPr lang="en-US" sz="2400" cap="none" spc="0" dirty="0"/>
              <a:t>Student Experience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5AA4EF-C7B3-497E-9D8E-A6FA3F365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41" r="23483"/>
          <a:stretch/>
        </p:blipFill>
        <p:spPr>
          <a:xfrm>
            <a:off x="20" y="10"/>
            <a:ext cx="6086621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686A-0125-104C-8484-49064E7D3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672" y="2640692"/>
            <a:ext cx="4486656" cy="32552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59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BA981FB6-608F-49CC-B1A0-20496A93C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UCUES COVID19 Dashboard - VPDUEs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6C613048-8410-4EDC-A16D-A3311E757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File created on: 7/27/2020 12:34:28 PM</a:t>
            </a:r>
          </a:p>
        </p:txBody>
      </p:sp>
    </p:spTree>
    <p:extLst>
      <p:ext uri="{BB962C8B-B14F-4D97-AF65-F5344CB8AC3E}">
        <p14:creationId xmlns:p14="http://schemas.microsoft.com/office/powerpoint/2010/main" val="3653053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>
            <a:extLst>
              <a:ext uri="{FF2B5EF4-FFF2-40B4-BE49-F238E27FC236}">
                <a16:creationId xmlns:a16="http://schemas.microsoft.com/office/drawing/2014/main" id="{6987A0E4-6060-45E7-A0E0-0454140F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58" y="0"/>
            <a:ext cx="10395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68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4330A-D341-0748-8D40-FD6AC646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/>
          <a:lstStyle/>
          <a:p>
            <a:r>
              <a:rPr lang="en-US" dirty="0"/>
              <a:t>UCUES Student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A4BA5-88A5-0B42-A6CE-7C59B3746A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9414" y="1878009"/>
            <a:ext cx="4271771" cy="3101982"/>
          </a:xfrm>
        </p:spPr>
        <p:txBody>
          <a:bodyPr/>
          <a:lstStyle/>
          <a:p>
            <a:r>
              <a:rPr lang="en-US" dirty="0"/>
              <a:t>Residency</a:t>
            </a:r>
          </a:p>
          <a:p>
            <a:r>
              <a:rPr lang="en-US" dirty="0"/>
              <a:t>Ethnicity</a:t>
            </a:r>
          </a:p>
          <a:p>
            <a:r>
              <a:rPr lang="en-US" dirty="0"/>
              <a:t>Gender</a:t>
            </a:r>
          </a:p>
          <a:p>
            <a:r>
              <a:rPr lang="en-US" dirty="0"/>
              <a:t>Age Group</a:t>
            </a:r>
          </a:p>
          <a:p>
            <a:r>
              <a:rPr lang="en-US" dirty="0"/>
              <a:t>First Generation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ADC89-B5F0-F141-AB3B-F3A3489BD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6903" y="1825625"/>
            <a:ext cx="5181600" cy="4351338"/>
          </a:xfrm>
        </p:spPr>
        <p:txBody>
          <a:bodyPr/>
          <a:lstStyle/>
          <a:p>
            <a:r>
              <a:rPr lang="en-US" dirty="0"/>
              <a:t>Pell</a:t>
            </a:r>
          </a:p>
          <a:p>
            <a:r>
              <a:rPr lang="en-US" dirty="0"/>
              <a:t>Discipline</a:t>
            </a:r>
          </a:p>
          <a:p>
            <a:r>
              <a:rPr lang="en-US" dirty="0"/>
              <a:t>Student Level</a:t>
            </a:r>
          </a:p>
          <a:p>
            <a:r>
              <a:rPr lang="en-US" dirty="0"/>
              <a:t>Application Type</a:t>
            </a:r>
          </a:p>
          <a:p>
            <a:r>
              <a:rPr lang="en-US" dirty="0"/>
              <a:t>Family Care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2539516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>
            <a:extLst>
              <a:ext uri="{FF2B5EF4-FFF2-40B4-BE49-F238E27FC236}">
                <a16:creationId xmlns:a16="http://schemas.microsoft.com/office/drawing/2014/main" id="{461DDD69-84FD-408D-9FE0-4ABEE4CD9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6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>
            <a:extLst>
              <a:ext uri="{FF2B5EF4-FFF2-40B4-BE49-F238E27FC236}">
                <a16:creationId xmlns:a16="http://schemas.microsoft.com/office/drawing/2014/main" id="{11751D6B-1F44-4887-973F-D0B56F2FB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6" y="28100"/>
            <a:ext cx="11523048" cy="68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22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2011F-9A29-DA42-B2C2-43934ED4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1139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 cap="none" spc="0"/>
              <a:t>Working with Partners</a:t>
            </a:r>
          </a:p>
        </p:txBody>
      </p:sp>
      <p:pic>
        <p:nvPicPr>
          <p:cNvPr id="5" name="Picture 4" descr="A large brick building with grass in front of a house&#10;&#10;Description automatically generated">
            <a:extLst>
              <a:ext uri="{FF2B5EF4-FFF2-40B4-BE49-F238E27FC236}">
                <a16:creationId xmlns:a16="http://schemas.microsoft.com/office/drawing/2014/main" id="{525AA4EF-C7B3-497E-9D8E-A6FA3F365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39" r="4426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686A-0125-104C-8484-49064E7D3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640691"/>
            <a:ext cx="5925310" cy="37933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Deans &amp; Associate Deans</a:t>
            </a:r>
          </a:p>
          <a:p>
            <a:pPr>
              <a:spcBef>
                <a:spcPts val="0"/>
              </a:spcBef>
            </a:pPr>
            <a:r>
              <a:rPr lang="en-US" dirty="0"/>
              <a:t>Senate leadership</a:t>
            </a:r>
          </a:p>
          <a:p>
            <a:pPr>
              <a:spcBef>
                <a:spcPts val="0"/>
              </a:spcBef>
            </a:pPr>
            <a:r>
              <a:rPr lang="en-US" dirty="0"/>
              <a:t>Department chairs</a:t>
            </a:r>
          </a:p>
          <a:p>
            <a:pPr>
              <a:spcBef>
                <a:spcPts val="0"/>
              </a:spcBef>
            </a:pPr>
            <a:r>
              <a:rPr lang="en-US" dirty="0"/>
              <a:t>Faculty</a:t>
            </a:r>
          </a:p>
          <a:p>
            <a:pPr>
              <a:spcBef>
                <a:spcPts val="0"/>
              </a:spcBef>
            </a:pPr>
            <a:r>
              <a:rPr lang="en-US" dirty="0"/>
              <a:t>ITS</a:t>
            </a:r>
          </a:p>
          <a:p>
            <a:pPr>
              <a:spcBef>
                <a:spcPts val="0"/>
              </a:spcBef>
            </a:pPr>
            <a:r>
              <a:rPr lang="en-US" dirty="0"/>
              <a:t>Library</a:t>
            </a:r>
          </a:p>
          <a:p>
            <a:pPr>
              <a:spcBef>
                <a:spcPts val="0"/>
              </a:spcBef>
            </a:pPr>
            <a:r>
              <a:rPr lang="en-US" dirty="0"/>
              <a:t>Student Affairs</a:t>
            </a:r>
          </a:p>
          <a:p>
            <a:pPr>
              <a:spcBef>
                <a:spcPts val="0"/>
              </a:spcBef>
            </a:pPr>
            <a:r>
              <a:rPr lang="en-US" dirty="0"/>
              <a:t>Graduate division</a:t>
            </a:r>
          </a:p>
          <a:p>
            <a:pPr>
              <a:spcBef>
                <a:spcPts val="0"/>
              </a:spcBef>
            </a:pPr>
            <a:r>
              <a:rPr lang="en-US" dirty="0"/>
              <a:t>Institutional Research</a:t>
            </a:r>
          </a:p>
          <a:p>
            <a:pPr>
              <a:spcBef>
                <a:spcPts val="0"/>
              </a:spcBef>
            </a:pPr>
            <a:r>
              <a:rPr lang="en-US" dirty="0"/>
              <a:t>Procurement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Each provided critical and ongoing support to the emergency remote teaching efforts of Spring 2020.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10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4B41818-A80A-4F4F-B0F2-5662211EA1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4210909"/>
              </p:ext>
            </p:extLst>
          </p:nvPr>
        </p:nvGraphicFramePr>
        <p:xfrm>
          <a:off x="0" y="87277"/>
          <a:ext cx="12192000" cy="6770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1794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FEE1E-0E16-1545-9AF0-4C204059D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132" y="158340"/>
            <a:ext cx="7729728" cy="1188720"/>
          </a:xfrm>
        </p:spPr>
        <p:txBody>
          <a:bodyPr/>
          <a:lstStyle/>
          <a:p>
            <a:r>
              <a:rPr lang="en-US" dirty="0"/>
              <a:t>Differences in effects on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33605-A4B7-B448-8C24-2AFBED3E7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196" y="134706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Age 51 to 60 </a:t>
            </a:r>
          </a:p>
          <a:p>
            <a:pPr lvl="1"/>
            <a:r>
              <a:rPr lang="en-US" dirty="0"/>
              <a:t>Accessing learning support services (tutoring) (+26 percentage points)</a:t>
            </a:r>
          </a:p>
          <a:p>
            <a:pPr lvl="1"/>
            <a:r>
              <a:rPr lang="en-US" dirty="0"/>
              <a:t>Reliable access (+10)</a:t>
            </a:r>
          </a:p>
          <a:p>
            <a:pPr lvl="1"/>
            <a:r>
              <a:rPr lang="en-US" dirty="0"/>
              <a:t>Doing well on tests (+11)</a:t>
            </a:r>
          </a:p>
          <a:p>
            <a:pPr lvl="1"/>
            <a:r>
              <a:rPr lang="en-US" dirty="0"/>
              <a:t>Interacting with faculty outside of class (+11)</a:t>
            </a:r>
          </a:p>
          <a:p>
            <a:r>
              <a:rPr lang="en-US" dirty="0"/>
              <a:t>Pell</a:t>
            </a:r>
          </a:p>
          <a:p>
            <a:pPr lvl="1"/>
            <a:r>
              <a:rPr lang="en-US" dirty="0"/>
              <a:t>Accessing library (+5)</a:t>
            </a:r>
          </a:p>
          <a:p>
            <a:pPr lvl="1"/>
            <a:r>
              <a:rPr lang="en-US" dirty="0"/>
              <a:t>Study spaces (+6)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Gen</a:t>
            </a:r>
          </a:p>
          <a:p>
            <a:pPr lvl="1"/>
            <a:r>
              <a:rPr lang="en-US" dirty="0"/>
              <a:t>Study spaces (+5)</a:t>
            </a:r>
          </a:p>
          <a:p>
            <a:r>
              <a:rPr lang="en-US" dirty="0">
                <a:solidFill>
                  <a:srgbClr val="FF0000"/>
                </a:solidFill>
              </a:rPr>
              <a:t>Family care responsibilities</a:t>
            </a:r>
          </a:p>
          <a:p>
            <a:pPr lvl="1"/>
            <a:r>
              <a:rPr lang="en-US" dirty="0"/>
              <a:t>(+5 or more on every category)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22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>
            <a:extLst>
              <a:ext uri="{FF2B5EF4-FFF2-40B4-BE49-F238E27FC236}">
                <a16:creationId xmlns:a16="http://schemas.microsoft.com/office/drawing/2014/main" id="{6C2437D5-0D65-4580-9436-65FC368D8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14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F699EED-C173-F44D-8B4B-B0AD8D023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017050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9145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BAF22-923B-244E-8C5C-7CE07FE6C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based on 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4D29F-CAA9-0344-9459-565CD1BA6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Family care provider and Pell </a:t>
            </a:r>
            <a:r>
              <a:rPr lang="en-US" dirty="0"/>
              <a:t>(+5 points or higher on each item)</a:t>
            </a:r>
          </a:p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Gen </a:t>
            </a:r>
            <a:r>
              <a:rPr lang="en-US" dirty="0"/>
              <a:t>(+5) </a:t>
            </a:r>
          </a:p>
          <a:p>
            <a:pPr lvl="1"/>
            <a:r>
              <a:rPr lang="en-US" dirty="0"/>
              <a:t>Paying bills</a:t>
            </a:r>
          </a:p>
          <a:p>
            <a:pPr lvl="1"/>
            <a:r>
              <a:rPr lang="en-US" dirty="0"/>
              <a:t>Meeting basic needs</a:t>
            </a:r>
          </a:p>
        </p:txBody>
      </p:sp>
    </p:spTree>
    <p:extLst>
      <p:ext uri="{BB962C8B-B14F-4D97-AF65-F5344CB8AC3E}">
        <p14:creationId xmlns:p14="http://schemas.microsoft.com/office/powerpoint/2010/main" val="2899767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>
            <a:extLst>
              <a:ext uri="{FF2B5EF4-FFF2-40B4-BE49-F238E27FC236}">
                <a16:creationId xmlns:a16="http://schemas.microsoft.com/office/drawing/2014/main" id="{A6E3D208-DCC4-40EF-BEA3-F8037A645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3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1FB8A-8EE7-454B-8B86-18C662BC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 remote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0841F-9661-BD4D-8411-3A2E96115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Differences by:</a:t>
            </a:r>
          </a:p>
          <a:p>
            <a:pPr lvl="1"/>
            <a:r>
              <a:rPr lang="en-US" dirty="0"/>
              <a:t>Ethnicity (American Indian +22, International +6)</a:t>
            </a:r>
          </a:p>
          <a:p>
            <a:pPr lvl="1"/>
            <a:r>
              <a:rPr lang="en-US" dirty="0"/>
              <a:t>Age – 29% (very high/high)</a:t>
            </a:r>
          </a:p>
          <a:p>
            <a:pPr lvl="2"/>
            <a:r>
              <a:rPr lang="en-US" dirty="0"/>
              <a:t>11% very high</a:t>
            </a:r>
          </a:p>
          <a:p>
            <a:pPr lvl="3"/>
            <a:r>
              <a:rPr lang="en-US" dirty="0"/>
              <a:t>51 to 60 (+33)</a:t>
            </a:r>
          </a:p>
          <a:p>
            <a:pPr lvl="3"/>
            <a:r>
              <a:rPr lang="en-US" dirty="0"/>
              <a:t>Surprisingly 21 to 25 lowest in very high category (-2 points)</a:t>
            </a:r>
          </a:p>
        </p:txBody>
      </p:sp>
    </p:spTree>
    <p:extLst>
      <p:ext uri="{BB962C8B-B14F-4D97-AF65-F5344CB8AC3E}">
        <p14:creationId xmlns:p14="http://schemas.microsoft.com/office/powerpoint/2010/main" val="3336748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0FBBA-1235-DF49-8C3C-39E152ABA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Compared to in-person classes, how much have you learned…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8CA1B-C22F-7641-B51C-CBE7DBB21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Recorded remote – </a:t>
            </a:r>
            <a:r>
              <a:rPr lang="en-US" dirty="0">
                <a:solidFill>
                  <a:srgbClr val="FF0000"/>
                </a:solidFill>
              </a:rPr>
              <a:t>51%</a:t>
            </a:r>
          </a:p>
          <a:p>
            <a:pPr lvl="1"/>
            <a:r>
              <a:rPr lang="en-US" dirty="0"/>
              <a:t>By ethnicity (+6 African American)</a:t>
            </a:r>
          </a:p>
          <a:p>
            <a:r>
              <a:rPr lang="en-US" dirty="0"/>
              <a:t>Live remote- </a:t>
            </a:r>
            <a:r>
              <a:rPr lang="en-US" dirty="0">
                <a:solidFill>
                  <a:srgbClr val="FF0000"/>
                </a:solidFill>
              </a:rPr>
              <a:t>52%</a:t>
            </a:r>
          </a:p>
          <a:p>
            <a:pPr lvl="1"/>
            <a:r>
              <a:rPr lang="en-US" dirty="0"/>
              <a:t>By ethnicity (+7 American Indian)</a:t>
            </a:r>
          </a:p>
          <a:p>
            <a:r>
              <a:rPr lang="en-US" dirty="0"/>
              <a:t>My labs – </a:t>
            </a:r>
            <a:r>
              <a:rPr lang="en-US" dirty="0">
                <a:solidFill>
                  <a:srgbClr val="FF0000"/>
                </a:solidFill>
              </a:rPr>
              <a:t>66%</a:t>
            </a:r>
          </a:p>
          <a:p>
            <a:pPr lvl="1"/>
            <a:r>
              <a:rPr lang="en-US" dirty="0"/>
              <a:t>By ethnicity (+6 American Indian, +9 White)</a:t>
            </a:r>
          </a:p>
          <a:p>
            <a:r>
              <a:rPr lang="en-US" dirty="0"/>
              <a:t>Performance/studio classes – </a:t>
            </a:r>
            <a:r>
              <a:rPr lang="en-US" dirty="0">
                <a:solidFill>
                  <a:srgbClr val="FF0000"/>
                </a:solidFill>
              </a:rPr>
              <a:t>64%</a:t>
            </a:r>
          </a:p>
          <a:p>
            <a:pPr lvl="1"/>
            <a:r>
              <a:rPr lang="en-US" dirty="0"/>
              <a:t>By ethnicity (American Indian +19)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5474E-7150-1B49-BF19-0A343279BF41}"/>
              </a:ext>
            </a:extLst>
          </p:cNvPr>
          <p:cNvSpPr txBox="1"/>
          <p:nvPr/>
        </p:nvSpPr>
        <p:spPr>
          <a:xfrm>
            <a:off x="1179319" y="6322638"/>
            <a:ext cx="595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Percentage are totals of much less/less categories. </a:t>
            </a:r>
          </a:p>
        </p:txBody>
      </p:sp>
    </p:spTree>
    <p:extLst>
      <p:ext uri="{BB962C8B-B14F-4D97-AF65-F5344CB8AC3E}">
        <p14:creationId xmlns:p14="http://schemas.microsoft.com/office/powerpoint/2010/main" val="2456405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>
            <a:extLst>
              <a:ext uri="{FF2B5EF4-FFF2-40B4-BE49-F238E27FC236}">
                <a16:creationId xmlns:a16="http://schemas.microsoft.com/office/drawing/2014/main" id="{CAC8725C-2076-4557-9078-66DBE912B43A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4"/>
          <a:stretch/>
        </p:blipFill>
        <p:spPr>
          <a:xfrm>
            <a:off x="1378179" y="735138"/>
            <a:ext cx="9435642" cy="538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84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>
            <a:extLst>
              <a:ext uri="{FF2B5EF4-FFF2-40B4-BE49-F238E27FC236}">
                <a16:creationId xmlns:a16="http://schemas.microsoft.com/office/drawing/2014/main" id="{CAC8725C-2076-4557-9078-66DBE912B43A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97"/>
          <a:stretch/>
        </p:blipFill>
        <p:spPr>
          <a:xfrm>
            <a:off x="1378179" y="1138065"/>
            <a:ext cx="9435642" cy="446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4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1D8F9E-3BC4-9C4A-9AB9-96410F7920D8}"/>
              </a:ext>
            </a:extLst>
          </p:cNvPr>
          <p:cNvSpPr txBox="1">
            <a:spLocks/>
          </p:cNvSpPr>
          <p:nvPr/>
        </p:nvSpPr>
        <p:spPr>
          <a:xfrm>
            <a:off x="643467" y="2681103"/>
            <a:ext cx="3363974" cy="14957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800" spc="200">
                <a:solidFill>
                  <a:schemeClr val="bg1"/>
                </a:solidFill>
              </a:rPr>
              <a:t>Evaluating Impact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CB2FBFC-9B1D-4EFA-A651-77F0BCEDA0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434082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3709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EA7B2-085B-834B-8B65-ECEA15B6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Instruction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AC96D-A67F-574A-B3C0-4B3090A73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Fairness of tests</a:t>
            </a:r>
          </a:p>
          <a:p>
            <a:pPr lvl="1"/>
            <a:r>
              <a:rPr lang="en-US" dirty="0"/>
              <a:t>More students concerned (52%)</a:t>
            </a:r>
          </a:p>
          <a:p>
            <a:pPr lvl="1"/>
            <a:r>
              <a:rPr lang="en-US" dirty="0"/>
              <a:t>36% of students felt tests were about the same</a:t>
            </a:r>
          </a:p>
          <a:p>
            <a:pPr lvl="1"/>
            <a:r>
              <a:rPr lang="en-US" dirty="0"/>
              <a:t>Age Group </a:t>
            </a:r>
            <a:r>
              <a:rPr lang="en-US" dirty="0">
                <a:solidFill>
                  <a:srgbClr val="FF0000"/>
                </a:solidFill>
              </a:rPr>
              <a:t>(+33 point difference in much worse)</a:t>
            </a:r>
          </a:p>
          <a:p>
            <a:r>
              <a:rPr lang="en-US" dirty="0"/>
              <a:t>Academic Dishonesty</a:t>
            </a:r>
          </a:p>
          <a:p>
            <a:pPr lvl="1"/>
            <a:r>
              <a:rPr lang="en-US" dirty="0"/>
              <a:t>45% of students thought academic dishonesty was about the same</a:t>
            </a:r>
          </a:p>
          <a:p>
            <a:pPr lvl="1"/>
            <a:r>
              <a:rPr lang="en-US" dirty="0"/>
              <a:t>40% thought it was much worse or worse</a:t>
            </a:r>
          </a:p>
          <a:p>
            <a:pPr lvl="1"/>
            <a:r>
              <a:rPr lang="en-US" dirty="0"/>
              <a:t>American Indian </a:t>
            </a:r>
            <a:r>
              <a:rPr lang="en-US" dirty="0">
                <a:solidFill>
                  <a:srgbClr val="FF0000"/>
                </a:solidFill>
              </a:rPr>
              <a:t>(+28 difference in much worse)</a:t>
            </a:r>
          </a:p>
          <a:p>
            <a:pPr lvl="1"/>
            <a:r>
              <a:rPr lang="en-US" dirty="0"/>
              <a:t>By discipline, (+6 </a:t>
            </a:r>
            <a:r>
              <a:rPr lang="en-US" dirty="0" err="1"/>
              <a:t>Eng</a:t>
            </a:r>
            <a:r>
              <a:rPr lang="en-US" dirty="0"/>
              <a:t>, +8 Life Sciences, +5 Physical Sciences- much worse)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BA2E34-375E-D441-9416-7B2EC37751A3}"/>
              </a:ext>
            </a:extLst>
          </p:cNvPr>
          <p:cNvSpPr txBox="1"/>
          <p:nvPr/>
        </p:nvSpPr>
        <p:spPr>
          <a:xfrm>
            <a:off x="896129" y="6397680"/>
            <a:ext cx="595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Percentage are totals of much worse/worse categories. </a:t>
            </a:r>
          </a:p>
        </p:txBody>
      </p:sp>
    </p:spTree>
    <p:extLst>
      <p:ext uri="{BB962C8B-B14F-4D97-AF65-F5344CB8AC3E}">
        <p14:creationId xmlns:p14="http://schemas.microsoft.com/office/powerpoint/2010/main" val="3458559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B860-B13F-E446-8812-8C7B22CE1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Please rate the aspects of remote compared to in-person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557A6-4E4B-E745-8E12-EC89824C8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 of interaction with faculty – </a:t>
            </a:r>
            <a:r>
              <a:rPr lang="en-US" dirty="0">
                <a:solidFill>
                  <a:srgbClr val="FF0000"/>
                </a:solidFill>
              </a:rPr>
              <a:t>58%</a:t>
            </a:r>
          </a:p>
          <a:p>
            <a:r>
              <a:rPr lang="en-US" dirty="0"/>
              <a:t>Amount of interaction with faculty- </a:t>
            </a:r>
            <a:r>
              <a:rPr lang="en-US" dirty="0">
                <a:solidFill>
                  <a:srgbClr val="FF0000"/>
                </a:solidFill>
              </a:rPr>
              <a:t>58%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Age group 51 to 64 (+24 in much worse)</a:t>
            </a:r>
            <a:endParaRPr lang="en-US" dirty="0"/>
          </a:p>
          <a:p>
            <a:r>
              <a:rPr lang="en-US" dirty="0"/>
              <a:t>Quality of interaction with TAs – </a:t>
            </a:r>
            <a:r>
              <a:rPr lang="en-US" dirty="0">
                <a:solidFill>
                  <a:srgbClr val="FF0000"/>
                </a:solidFill>
              </a:rPr>
              <a:t>47%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American Indian (+18), 51 to 60 (much worse +45 only- then same)</a:t>
            </a:r>
          </a:p>
          <a:p>
            <a:r>
              <a:rPr lang="en-US" dirty="0"/>
              <a:t>Amount of interaction with TAs – </a:t>
            </a:r>
            <a:r>
              <a:rPr lang="en-US" dirty="0">
                <a:solidFill>
                  <a:srgbClr val="FF0000"/>
                </a:solidFill>
              </a:rPr>
              <a:t>49%</a:t>
            </a:r>
          </a:p>
          <a:p>
            <a:r>
              <a:rPr lang="en-US" dirty="0"/>
              <a:t>Quality of interactions with other students –</a:t>
            </a:r>
            <a:r>
              <a:rPr lang="en-US" dirty="0">
                <a:solidFill>
                  <a:srgbClr val="FF0000"/>
                </a:solidFill>
              </a:rPr>
              <a:t> 69%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3D0AE0-7987-4445-AF65-08924D9139DF}"/>
              </a:ext>
            </a:extLst>
          </p:cNvPr>
          <p:cNvSpPr txBox="1"/>
          <p:nvPr/>
        </p:nvSpPr>
        <p:spPr>
          <a:xfrm>
            <a:off x="508001" y="6176963"/>
            <a:ext cx="653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Percentages are totals of much worse/worse categories</a:t>
            </a:r>
          </a:p>
        </p:txBody>
      </p:sp>
    </p:spTree>
    <p:extLst>
      <p:ext uri="{BB962C8B-B14F-4D97-AF65-F5344CB8AC3E}">
        <p14:creationId xmlns:p14="http://schemas.microsoft.com/office/powerpoint/2010/main" val="20669143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9DBFF-B885-5A40-B51A-839602A1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Please rate the aspects of remote compared to in-person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FDCCF-FB0C-4D47-B083-2B1C697F2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Amount of interaction with other students – </a:t>
            </a:r>
            <a:r>
              <a:rPr lang="en-US" dirty="0">
                <a:solidFill>
                  <a:srgbClr val="FF0000"/>
                </a:solidFill>
              </a:rPr>
              <a:t>72%</a:t>
            </a:r>
          </a:p>
          <a:p>
            <a:r>
              <a:rPr lang="en-US" dirty="0"/>
              <a:t>Quality of feedback in courses – 39%</a:t>
            </a:r>
          </a:p>
          <a:p>
            <a:r>
              <a:rPr lang="en-US" dirty="0"/>
              <a:t>Timeliness on course – 32%</a:t>
            </a:r>
          </a:p>
          <a:p>
            <a:r>
              <a:rPr lang="en-US" dirty="0"/>
              <a:t>Communication about course expectations- 31%</a:t>
            </a:r>
          </a:p>
          <a:p>
            <a:r>
              <a:rPr lang="en-US" dirty="0"/>
              <a:t>Level of intellectual engagement – </a:t>
            </a:r>
            <a:r>
              <a:rPr lang="en-US" dirty="0">
                <a:solidFill>
                  <a:srgbClr val="FF0000"/>
                </a:solidFill>
              </a:rPr>
              <a:t>50%</a:t>
            </a:r>
          </a:p>
          <a:p>
            <a:r>
              <a:rPr lang="en-US" dirty="0"/>
              <a:t>Feelings of loneliness- </a:t>
            </a:r>
            <a:r>
              <a:rPr lang="en-US" dirty="0">
                <a:solidFill>
                  <a:srgbClr val="FF0000"/>
                </a:solidFill>
              </a:rPr>
              <a:t>68%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2C9BD2-E634-2049-BC1A-A3AC9EDD9D0A}"/>
              </a:ext>
            </a:extLst>
          </p:cNvPr>
          <p:cNvSpPr txBox="1"/>
          <p:nvPr/>
        </p:nvSpPr>
        <p:spPr>
          <a:xfrm>
            <a:off x="508001" y="6176963"/>
            <a:ext cx="653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Percentages are totals of much worse/worse categories</a:t>
            </a:r>
          </a:p>
        </p:txBody>
      </p:sp>
    </p:spTree>
    <p:extLst>
      <p:ext uri="{BB962C8B-B14F-4D97-AF65-F5344CB8AC3E}">
        <p14:creationId xmlns:p14="http://schemas.microsoft.com/office/powerpoint/2010/main" val="24419656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>
            <a:extLst>
              <a:ext uri="{FF2B5EF4-FFF2-40B4-BE49-F238E27FC236}">
                <a16:creationId xmlns:a16="http://schemas.microsoft.com/office/drawing/2014/main" id="{7155BE62-372B-4ECD-BCD4-3732270D7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52" y="167139"/>
            <a:ext cx="8698296" cy="65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084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BECC-9D2A-F940-B959-8524330A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42" y="134389"/>
            <a:ext cx="10515600" cy="1325563"/>
          </a:xfrm>
        </p:spPr>
        <p:txBody>
          <a:bodyPr/>
          <a:lstStyle/>
          <a:p>
            <a:r>
              <a:rPr lang="en-US" dirty="0"/>
              <a:t>Student feedback on remote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CB387-9142-CE43-90D2-A695DE31D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04" y="1593562"/>
            <a:ext cx="10515600" cy="4351338"/>
          </a:xfrm>
        </p:spPr>
        <p:txBody>
          <a:bodyPr/>
          <a:lstStyle/>
          <a:p>
            <a:r>
              <a:rPr lang="en-US" dirty="0"/>
              <a:t>Majority of students thought remote learning was harder than in person learning </a:t>
            </a:r>
            <a:r>
              <a:rPr lang="en-US" dirty="0">
                <a:solidFill>
                  <a:srgbClr val="FF0000"/>
                </a:solidFill>
              </a:rPr>
              <a:t>(66%)</a:t>
            </a:r>
          </a:p>
          <a:p>
            <a:pPr lvl="1"/>
            <a:r>
              <a:rPr lang="en-US" dirty="0"/>
              <a:t>International students (-14-point difference)</a:t>
            </a:r>
          </a:p>
          <a:p>
            <a:pPr lvl="1"/>
            <a:r>
              <a:rPr lang="en-US" dirty="0"/>
              <a:t>Family responsibility (+6 difference)</a:t>
            </a:r>
          </a:p>
          <a:p>
            <a:r>
              <a:rPr lang="en-US" dirty="0">
                <a:solidFill>
                  <a:srgbClr val="FF0000"/>
                </a:solidFill>
              </a:rPr>
              <a:t>47% </a:t>
            </a:r>
            <a:r>
              <a:rPr lang="en-US" dirty="0"/>
              <a:t>of students thought spring term’s remote was worse than previous online experiences</a:t>
            </a:r>
          </a:p>
          <a:p>
            <a:r>
              <a:rPr lang="en-US" dirty="0">
                <a:solidFill>
                  <a:srgbClr val="FF0000"/>
                </a:solidFill>
              </a:rPr>
              <a:t>44% </a:t>
            </a:r>
            <a:r>
              <a:rPr lang="en-US" dirty="0"/>
              <a:t>of students thought their remote learning experience would have been better if spring term wasn’t rushed</a:t>
            </a:r>
          </a:p>
        </p:txBody>
      </p:sp>
    </p:spTree>
    <p:extLst>
      <p:ext uri="{BB962C8B-B14F-4D97-AF65-F5344CB8AC3E}">
        <p14:creationId xmlns:p14="http://schemas.microsoft.com/office/powerpoint/2010/main" val="6696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36649-6DCC-5140-A4A7-8EB48BF2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feedback on remote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FCDEA-78A0-9940-A3F6-BDA544BD1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strongly agreed or agreed </a:t>
            </a:r>
            <a:r>
              <a:rPr lang="en-US" dirty="0">
                <a:solidFill>
                  <a:srgbClr val="FF0000"/>
                </a:solidFill>
              </a:rPr>
              <a:t>(42%) </a:t>
            </a:r>
            <a:r>
              <a:rPr lang="en-US" dirty="0"/>
              <a:t>they missed access to on campus social on campus resources and cultural events</a:t>
            </a:r>
          </a:p>
          <a:p>
            <a:pPr lvl="1"/>
            <a:r>
              <a:rPr lang="en-US" dirty="0"/>
              <a:t>American Indian (-20 point difference); African-American (+8 difference)</a:t>
            </a:r>
          </a:p>
          <a:p>
            <a:r>
              <a:rPr lang="en-US" dirty="0"/>
              <a:t>Students miss access to on campus resources </a:t>
            </a:r>
            <a:r>
              <a:rPr lang="en-US" dirty="0">
                <a:solidFill>
                  <a:srgbClr val="FF0000"/>
                </a:solidFill>
              </a:rPr>
              <a:t>(75%)</a:t>
            </a:r>
          </a:p>
          <a:p>
            <a:pPr lvl="1"/>
            <a:r>
              <a:rPr lang="en-US" dirty="0"/>
              <a:t>International students (-19 percentage point difference)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1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2011F-9A29-DA42-B2C2-43934ED4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1139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 cap="none" spc="0" dirty="0"/>
              <a:t>Faculty Experience</a:t>
            </a:r>
          </a:p>
        </p:txBody>
      </p:sp>
      <p:pic>
        <p:nvPicPr>
          <p:cNvPr id="5" name="Picture 4" descr="A large brick building with grass in front of a house&#10;&#10;Description automatically generated">
            <a:extLst>
              <a:ext uri="{FF2B5EF4-FFF2-40B4-BE49-F238E27FC236}">
                <a16:creationId xmlns:a16="http://schemas.microsoft.com/office/drawing/2014/main" id="{525AA4EF-C7B3-497E-9D8E-A6FA3F365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39" r="4426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686A-0125-104C-8484-49064E7D3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640691"/>
            <a:ext cx="5925310" cy="37933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45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1D8F9E-3BC4-9C4A-9AB9-96410F7920D8}"/>
              </a:ext>
            </a:extLst>
          </p:cNvPr>
          <p:cNvSpPr txBox="1">
            <a:spLocks/>
          </p:cNvSpPr>
          <p:nvPr/>
        </p:nvSpPr>
        <p:spPr>
          <a:xfrm>
            <a:off x="643467" y="2681103"/>
            <a:ext cx="3363974" cy="14957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800" spc="200" dirty="0">
                <a:solidFill>
                  <a:schemeClr val="bg1"/>
                </a:solidFill>
              </a:rPr>
              <a:t>Faculty Responses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CB2FBFC-9B1D-4EFA-A651-77F0BCEDA0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631243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692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FE172-6AB6-45FE-89DE-ECE5BA85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73" y="2404872"/>
            <a:ext cx="3648751" cy="1627792"/>
          </a:xfrm>
        </p:spPr>
        <p:txBody>
          <a:bodyPr vert="horz" lIns="274320" tIns="182880" rIns="274320" bIns="182880" rtlCol="0" anchor="ctr" anchorCtr="1">
            <a:noAutofit/>
          </a:bodyPr>
          <a:lstStyle/>
          <a:p>
            <a:r>
              <a:rPr lang="en-US" sz="2500" kern="0" cap="none" spc="0" dirty="0"/>
              <a:t> What college/school do you work in (majority of your time):</a:t>
            </a: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FD0DDF4D-F4F5-4278-8772-E867E453C3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98465" y="1089329"/>
            <a:ext cx="6249365" cy="436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5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FE172-6AB6-45FE-89DE-ECE5BA85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kern="0" cap="none" spc="0" dirty="0"/>
              <a:t>What is your present academic position</a:t>
            </a:r>
            <a:r>
              <a:rPr lang="en-US" sz="2200" dirty="0"/>
              <a:t>?</a:t>
            </a: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FD0DDF4D-F4F5-4278-8772-E867E453C3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98465" y="1089329"/>
            <a:ext cx="6249365" cy="436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41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FE172-6AB6-45FE-89DE-ECE5BA85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kern="0" cap="none" spc="0" dirty="0"/>
              <a:t>What was the enrollment for this course?</a:t>
            </a: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FD0DDF4D-F4F5-4278-8772-E867E453C3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98465" y="1089329"/>
            <a:ext cx="6249365" cy="436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1510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1168</Words>
  <Application>Microsoft Macintosh PowerPoint</Application>
  <PresentationFormat>Widescreen</PresentationFormat>
  <Paragraphs>155</Paragraphs>
  <Slides>45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Gill Sans MT</vt:lpstr>
      <vt:lpstr>Parcel</vt:lpstr>
      <vt:lpstr>Emergency remote teaching retrospective</vt:lpstr>
      <vt:lpstr>PowerPoint Presentation</vt:lpstr>
      <vt:lpstr>Working with Partners</vt:lpstr>
      <vt:lpstr>PowerPoint Presentation</vt:lpstr>
      <vt:lpstr>Faculty Experience</vt:lpstr>
      <vt:lpstr>PowerPoint Presentation</vt:lpstr>
      <vt:lpstr> What college/school do you work in (majority of your time):</vt:lpstr>
      <vt:lpstr>What is your present academic position?</vt:lpstr>
      <vt:lpstr>What was the enrollment for this course?</vt:lpstr>
      <vt:lpstr>The following items pertain to your experience before the transition to remote instruction.</vt:lpstr>
      <vt:lpstr>Please indicate your level of concern regarding the following aspects of the transition to remote instruction during spring 2020.</vt:lpstr>
      <vt:lpstr> For spring 2020 courses that you taught remotely, please indicate which instructional methods you have used, how they worked, and what you will use in the future. </vt:lpstr>
      <vt:lpstr>Number of times in a typical class you poll students to check for understanding (using Zoom poll, Poll Everywhere, or similar).</vt:lpstr>
      <vt:lpstr>Fraction of class time students are in small group discussions or problem-solving in Zoom breakout rooms (or similar technology)</vt:lpstr>
      <vt:lpstr>How often did TAs support online class sessions by monitoring and responding to student questions posted in chat box or other question-asking formats including breakout rooms?</vt:lpstr>
      <vt:lpstr>Please indicate your level of agreement with the following statements about the transition of your course(s) to remote instruction during the spring 2020 semester.</vt:lpstr>
      <vt:lpstr>Which of the following have been challenging for you in adapting course design and/or assignments to remote learning? Select all that apply.</vt:lpstr>
      <vt:lpstr>Which of the following have been challenging for you in adapting course design and/or assignments to remote learning? Select all that apply.</vt:lpstr>
      <vt:lpstr>What changes did you make because of the shift to remote learning? Select all that apply.</vt:lpstr>
      <vt:lpstr>Did students receive the original course learning outcomes of your course given the changes made to accommodate remote instruction?</vt:lpstr>
      <vt:lpstr>If you believe the course learning outcomes were changed, what would have helped to achieve the original course learning outcomes with a remote format?</vt:lpstr>
      <vt:lpstr>The effects of the COVID-19 pandemic have been different for different groups of people. What issues of equity and inclusion have you become more aware of with the shift to remote teaching? How did/will this impact your teaching?</vt:lpstr>
      <vt:lpstr>What type of resources can XCITE offer that will help with remote teaching for the summer or fall term?</vt:lpstr>
      <vt:lpstr>Student Experience</vt:lpstr>
      <vt:lpstr>UCUES COVID19 Dashboard - VPDUEs</vt:lpstr>
      <vt:lpstr>PowerPoint Presentation</vt:lpstr>
      <vt:lpstr>UCUES Student Characteristics</vt:lpstr>
      <vt:lpstr>PowerPoint Presentation</vt:lpstr>
      <vt:lpstr>PowerPoint Presentation</vt:lpstr>
      <vt:lpstr>PowerPoint Presentation</vt:lpstr>
      <vt:lpstr>Differences in effects on learning</vt:lpstr>
      <vt:lpstr>PowerPoint Presentation</vt:lpstr>
      <vt:lpstr>PowerPoint Presentation</vt:lpstr>
      <vt:lpstr>Differences based on COVID</vt:lpstr>
      <vt:lpstr>PowerPoint Presentation</vt:lpstr>
      <vt:lpstr>Confidence in remote</vt:lpstr>
      <vt:lpstr>Compared to in-person classes, how much have you learned…</vt:lpstr>
      <vt:lpstr>PowerPoint Presentation</vt:lpstr>
      <vt:lpstr>PowerPoint Presentation</vt:lpstr>
      <vt:lpstr>Remote Instruction Quality</vt:lpstr>
      <vt:lpstr>Please rate the aspects of remote compared to in-person instruction</vt:lpstr>
      <vt:lpstr>Please rate the aspects of remote compared to in-person instruction</vt:lpstr>
      <vt:lpstr>PowerPoint Presentation</vt:lpstr>
      <vt:lpstr>Student feedback on remote learning</vt:lpstr>
      <vt:lpstr>Student feedback on remote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remote teaching retrospective</dc:title>
  <dc:creator>Reviewer</dc:creator>
  <cp:lastModifiedBy>Vpdue</cp:lastModifiedBy>
  <cp:revision>5</cp:revision>
  <dcterms:created xsi:type="dcterms:W3CDTF">2020-08-11T15:08:48Z</dcterms:created>
  <dcterms:modified xsi:type="dcterms:W3CDTF">2020-10-05T21:23:35Z</dcterms:modified>
</cp:coreProperties>
</file>